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CC"/>
    <a:srgbClr val="FFFF66"/>
    <a:srgbClr val="0000CC"/>
    <a:srgbClr val="CCFF66"/>
    <a:srgbClr val="00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55" autoAdjust="0"/>
  </p:normalViewPr>
  <p:slideViewPr>
    <p:cSldViewPr>
      <p:cViewPr>
        <p:scale>
          <a:sx n="90" d="100"/>
          <a:sy n="90" d="100"/>
        </p:scale>
        <p:origin x="-10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0396572782425507E-2"/>
          <c:y val="9.4637181234605364E-2"/>
          <c:w val="0.9416460736203498"/>
          <c:h val="0.9053628187653945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dPt>
            <c:idx val="0"/>
            <c:explosion val="14"/>
          </c:dPt>
          <c:cat>
            <c:strRef>
              <c:f>Sheet1!$A$2:$A$7</c:f>
              <c:strCache>
                <c:ptCount val="6"/>
                <c:pt idx="0">
                  <c:v>20대</c:v>
                </c:pt>
                <c:pt idx="1">
                  <c:v>30대</c:v>
                </c:pt>
                <c:pt idx="2">
                  <c:v>40대</c:v>
                </c:pt>
                <c:pt idx="3">
                  <c:v>50대</c:v>
                </c:pt>
                <c:pt idx="4">
                  <c:v>60대이상</c:v>
                </c:pt>
                <c:pt idx="5">
                  <c:v>무응답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1.6</c:v>
                </c:pt>
                <c:pt idx="1">
                  <c:v>2.6</c:v>
                </c:pt>
                <c:pt idx="2">
                  <c:v>25.3</c:v>
                </c:pt>
                <c:pt idx="3">
                  <c:v>48.5</c:v>
                </c:pt>
                <c:pt idx="4">
                  <c:v>21.7</c:v>
                </c:pt>
                <c:pt idx="5">
                  <c:v>0.3000000000000001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0396572782425493E-2"/>
          <c:y val="9.463718123460535E-2"/>
          <c:w val="0.94164607362034991"/>
          <c:h val="0.9053628187653945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dPt>
            <c:idx val="0"/>
            <c:explosion val="14"/>
          </c:dPt>
          <c:cat>
            <c:strRef>
              <c:f>Sheet1!$A$2:$A$7</c:f>
              <c:strCache>
                <c:ptCount val="6"/>
                <c:pt idx="0">
                  <c:v>20대</c:v>
                </c:pt>
                <c:pt idx="1">
                  <c:v>30대</c:v>
                </c:pt>
                <c:pt idx="2">
                  <c:v>40대</c:v>
                </c:pt>
                <c:pt idx="3">
                  <c:v>50대</c:v>
                </c:pt>
                <c:pt idx="4">
                  <c:v>60대이상</c:v>
                </c:pt>
                <c:pt idx="5">
                  <c:v>무응답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1.6</c:v>
                </c:pt>
                <c:pt idx="1">
                  <c:v>2.6</c:v>
                </c:pt>
                <c:pt idx="2">
                  <c:v>25.3</c:v>
                </c:pt>
                <c:pt idx="3">
                  <c:v>48.5</c:v>
                </c:pt>
                <c:pt idx="4">
                  <c:v>21.7</c:v>
                </c:pt>
                <c:pt idx="5">
                  <c:v>0.30000000000000016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0396572782425493E-2"/>
          <c:y val="9.463718123460535E-2"/>
          <c:w val="0.94164607362035002"/>
          <c:h val="0.9053628187653945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dPt>
            <c:idx val="0"/>
            <c:explosion val="14"/>
          </c:dPt>
          <c:dPt>
            <c:idx val="2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cat>
            <c:strRef>
              <c:f>Sheet1!$A$2:$A$10</c:f>
              <c:strCache>
                <c:ptCount val="9"/>
                <c:pt idx="0">
                  <c:v>영적성장</c:v>
                </c:pt>
                <c:pt idx="1">
                  <c:v>단원권유</c:v>
                </c:pt>
                <c:pt idx="2">
                  <c:v>성모신심</c:v>
                </c:pt>
                <c:pt idx="3">
                  <c:v>사회활동 참여</c:v>
                </c:pt>
                <c:pt idx="4">
                  <c:v>친교</c:v>
                </c:pt>
                <c:pt idx="5">
                  <c:v>단원표양</c:v>
                </c:pt>
                <c:pt idx="6">
                  <c:v>사제권유</c:v>
                </c:pt>
                <c:pt idx="7">
                  <c:v>할 수 없이</c:v>
                </c:pt>
                <c:pt idx="8">
                  <c:v>기타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41.6</c:v>
                </c:pt>
                <c:pt idx="1">
                  <c:v>31.4</c:v>
                </c:pt>
                <c:pt idx="2">
                  <c:v>13.9</c:v>
                </c:pt>
                <c:pt idx="3">
                  <c:v>4.0999999999999996</c:v>
                </c:pt>
                <c:pt idx="4">
                  <c:v>2.5</c:v>
                </c:pt>
                <c:pt idx="5">
                  <c:v>1.7</c:v>
                </c:pt>
                <c:pt idx="6">
                  <c:v>1.6</c:v>
                </c:pt>
                <c:pt idx="7">
                  <c:v>0.2</c:v>
                </c:pt>
                <c:pt idx="8">
                  <c:v>2.9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2916666666666672E-2"/>
          <c:y val="7.5075703839174571E-2"/>
          <c:w val="0.91440476943304849"/>
          <c:h val="0.8967995721273136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explosion val="25"/>
          <c:cat>
            <c:strRef>
              <c:f>Sheet1!$A$2:$A$9</c:f>
              <c:strCache>
                <c:ptCount val="8"/>
                <c:pt idx="0">
                  <c:v>영적성장</c:v>
                </c:pt>
                <c:pt idx="1">
                  <c:v>형제애</c:v>
                </c:pt>
                <c:pt idx="2">
                  <c:v>봉사활동</c:v>
                </c:pt>
                <c:pt idx="3">
                  <c:v>기적체험</c:v>
                </c:pt>
                <c:pt idx="4">
                  <c:v>가정성화</c:v>
                </c:pt>
                <c:pt idx="5">
                  <c:v>보람없음</c:v>
                </c:pt>
                <c:pt idx="6">
                  <c:v>기타</c:v>
                </c:pt>
                <c:pt idx="7">
                  <c:v>무응답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38</c:v>
                </c:pt>
                <c:pt idx="1">
                  <c:v>27.7</c:v>
                </c:pt>
                <c:pt idx="2">
                  <c:v>11.2</c:v>
                </c:pt>
                <c:pt idx="3">
                  <c:v>10.4</c:v>
                </c:pt>
                <c:pt idx="4">
                  <c:v>8.3000000000000007</c:v>
                </c:pt>
                <c:pt idx="5">
                  <c:v>1.8</c:v>
                </c:pt>
                <c:pt idx="6">
                  <c:v>0.9</c:v>
                </c:pt>
                <c:pt idx="7">
                  <c:v>1.7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1666666666666683E-3"/>
          <c:y val="7.3153310907331497E-3"/>
          <c:w val="0.9541666666666665"/>
          <c:h val="0.919531358001935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explosion val="25"/>
          <c:cat>
            <c:strRef>
              <c:f>Sheet1!$A$2:$A$10</c:f>
              <c:strCache>
                <c:ptCount val="9"/>
                <c:pt idx="0">
                  <c:v>불성실한 주회참석</c:v>
                </c:pt>
                <c:pt idx="1">
                  <c:v>바쁜 일상</c:v>
                </c:pt>
                <c:pt idx="2">
                  <c:v>형식적인 주회합</c:v>
                </c:pt>
                <c:pt idx="3">
                  <c:v>본당사제의 무관심</c:v>
                </c:pt>
                <c:pt idx="4">
                  <c:v>편견</c:v>
                </c:pt>
                <c:pt idx="5">
                  <c:v>단원간의 갈등</c:v>
                </c:pt>
                <c:pt idx="6">
                  <c:v>가족 갈등</c:v>
                </c:pt>
                <c:pt idx="7">
                  <c:v>소공동체와 시간겹침</c:v>
                </c:pt>
                <c:pt idx="8">
                  <c:v>기타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39.1</c:v>
                </c:pt>
                <c:pt idx="1">
                  <c:v>17.5</c:v>
                </c:pt>
                <c:pt idx="2">
                  <c:v>12.2</c:v>
                </c:pt>
                <c:pt idx="3">
                  <c:v>5.8</c:v>
                </c:pt>
                <c:pt idx="4">
                  <c:v>5.3</c:v>
                </c:pt>
                <c:pt idx="5">
                  <c:v>4.9000000000000004</c:v>
                </c:pt>
                <c:pt idx="6">
                  <c:v>4</c:v>
                </c:pt>
                <c:pt idx="7">
                  <c:v>3.9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latin typeface="맑은 고딕" pitchFamily="50" charset="-127"/>
                    <a:ea typeface="맑은 고딕" pitchFamily="50" charset="-127"/>
                  </a:defRPr>
                </a:pPr>
                <a:endParaRPr lang="ko-KR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구역장.반장</c:v>
                </c:pt>
                <c:pt idx="1">
                  <c:v>기타단체간부</c:v>
                </c:pt>
                <c:pt idx="2">
                  <c:v>단체일반회원</c:v>
                </c:pt>
                <c:pt idx="3">
                  <c:v>총회장,사목</c:v>
                </c:pt>
                <c:pt idx="4">
                  <c:v>무응답</c:v>
                </c:pt>
                <c:pt idx="5">
                  <c:v>기타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45.7</c:v>
                </c:pt>
                <c:pt idx="1">
                  <c:v>13</c:v>
                </c:pt>
                <c:pt idx="2">
                  <c:v>9.2000000000000011</c:v>
                </c:pt>
                <c:pt idx="3">
                  <c:v>7.6</c:v>
                </c:pt>
                <c:pt idx="4">
                  <c:v>17.100000000000001</c:v>
                </c:pt>
                <c:pt idx="5">
                  <c:v>7.4</c:v>
                </c:pt>
              </c:numCache>
            </c:numRef>
          </c:val>
        </c:ser>
        <c:axId val="95002624"/>
        <c:axId val="95004160"/>
      </c:barChart>
      <c:catAx>
        <c:axId val="95002624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pPr>
            <a:endParaRPr lang="ko-KR"/>
          </a:p>
        </c:txPr>
        <c:crossAx val="95004160"/>
        <c:crosses val="autoZero"/>
        <c:auto val="1"/>
        <c:lblAlgn val="ctr"/>
        <c:lblOffset val="100"/>
      </c:catAx>
      <c:valAx>
        <c:axId val="95004160"/>
        <c:scaling>
          <c:orientation val="minMax"/>
        </c:scaling>
        <c:axPos val="b"/>
        <c:majorGridlines/>
        <c:numFmt formatCode="General" sourceLinked="1"/>
        <c:tickLblPos val="nextTo"/>
        <c:crossAx val="95002624"/>
        <c:crosses val="autoZero"/>
        <c:crossBetween val="between"/>
      </c:valAx>
    </c:plotArea>
    <c:plotVisOnly val="1"/>
  </c:chart>
  <c:spPr>
    <a:solidFill>
      <a:schemeClr val="accent6">
        <a:lumMod val="40000"/>
        <a:lumOff val="60000"/>
      </a:schemeClr>
    </a:solidFill>
    <a:scene3d>
      <a:camera prst="orthographicFront"/>
      <a:lightRig rig="threePt" dir="t"/>
    </a:scene3d>
    <a:sp3d>
      <a:bevelT w="114300" prst="hardEdge"/>
    </a:sp3d>
  </c:spPr>
  <c:txPr>
    <a:bodyPr/>
    <a:lstStyle/>
    <a:p>
      <a:pPr>
        <a:defRPr sz="1800"/>
      </a:pPr>
      <a:endParaRPr lang="ko-K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explosion val="25"/>
          <c:cat>
            <c:strRef>
              <c:f>Sheet1!$A$2:$A$7</c:f>
              <c:strCache>
                <c:ptCount val="6"/>
                <c:pt idx="0">
                  <c:v>약간도움</c:v>
                </c:pt>
                <c:pt idx="1">
                  <c:v>보통</c:v>
                </c:pt>
                <c:pt idx="2">
                  <c:v>별로도움안됨</c:v>
                </c:pt>
                <c:pt idx="3">
                  <c:v>전혀도움안됨</c:v>
                </c:pt>
                <c:pt idx="4">
                  <c:v>매우도움됨</c:v>
                </c:pt>
                <c:pt idx="5">
                  <c:v>무응답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84.9</c:v>
                </c:pt>
                <c:pt idx="1">
                  <c:v>10.200000000000001</c:v>
                </c:pt>
                <c:pt idx="2">
                  <c:v>1.8</c:v>
                </c:pt>
                <c:pt idx="3">
                  <c:v>0.2</c:v>
                </c:pt>
                <c:pt idx="4">
                  <c:v>0.1</c:v>
                </c:pt>
                <c:pt idx="5">
                  <c:v>2.8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explosion val="25"/>
          <c:cat>
            <c:strRef>
              <c:f>Sheet1!$A$2:$A$7</c:f>
              <c:strCache>
                <c:ptCount val="6"/>
                <c:pt idx="0">
                  <c:v>약간도움</c:v>
                </c:pt>
                <c:pt idx="1">
                  <c:v>보통</c:v>
                </c:pt>
                <c:pt idx="2">
                  <c:v>별로도움안됨</c:v>
                </c:pt>
                <c:pt idx="3">
                  <c:v>전혀도움안됨</c:v>
                </c:pt>
                <c:pt idx="4">
                  <c:v>매우도움됨</c:v>
                </c:pt>
                <c:pt idx="5">
                  <c:v>무응답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84.9</c:v>
                </c:pt>
                <c:pt idx="1">
                  <c:v>10.200000000000001</c:v>
                </c:pt>
                <c:pt idx="2">
                  <c:v>1.8</c:v>
                </c:pt>
                <c:pt idx="3">
                  <c:v>0.2</c:v>
                </c:pt>
                <c:pt idx="4">
                  <c:v>0.1</c:v>
                </c:pt>
                <c:pt idx="5">
                  <c:v>2.8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3F7CC-9A2A-404B-8BA3-FABAF3972DD5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AD0BF-1CE2-45B9-91C9-A839883BF0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050" dirty="0" smtClean="0"/>
              <a:t>2000</a:t>
            </a:r>
            <a:r>
              <a:rPr lang="ko-KR" altLang="en-US" sz="1050" dirty="0" smtClean="0"/>
              <a:t>년 교회역사를 돌이켜 볼 때 중요한 전환기에서 변화를 거부하다가 교회는 종종 큰 위기를 겪었다</a:t>
            </a:r>
            <a:r>
              <a:rPr lang="en-US" altLang="ko-KR" sz="1050" dirty="0" smtClean="0"/>
              <a:t>.  1953</a:t>
            </a:r>
            <a:r>
              <a:rPr lang="ko-KR" altLang="en-US" sz="1050" dirty="0" smtClean="0"/>
              <a:t>년 우리 나라에 도입된 </a:t>
            </a:r>
            <a:r>
              <a:rPr lang="ko-KR" altLang="en-US" sz="1050" dirty="0" err="1" smtClean="0"/>
              <a:t>레지오는</a:t>
            </a:r>
            <a:endParaRPr lang="en-US" altLang="ko-KR" sz="1050" dirty="0" smtClean="0"/>
          </a:p>
          <a:p>
            <a:r>
              <a:rPr lang="ko-KR" altLang="en-US" sz="1050" dirty="0" smtClean="0"/>
              <a:t>그 동안 기적이라 표현할 만큼 외형적 성장을 가져왔으나 </a:t>
            </a:r>
            <a:r>
              <a:rPr lang="en-US" altLang="ko-KR" sz="1050" dirty="0" smtClean="0"/>
              <a:t>2000</a:t>
            </a:r>
            <a:r>
              <a:rPr lang="ko-KR" altLang="en-US" sz="1050" dirty="0" smtClean="0"/>
              <a:t>년 이후 성장은 멈추고 갖가지 문제들로 몸살을 앓고 있다</a:t>
            </a:r>
            <a:r>
              <a:rPr lang="en-US" altLang="ko-KR" sz="1050" dirty="0" smtClean="0"/>
              <a:t>.</a:t>
            </a:r>
          </a:p>
          <a:p>
            <a:r>
              <a:rPr lang="ko-KR" altLang="en-US" sz="1050" dirty="0" smtClean="0"/>
              <a:t>오늘 저는 좀 무거운 주제이긴 하지만 </a:t>
            </a:r>
            <a:r>
              <a:rPr lang="en-US" altLang="ko-KR" sz="1050" dirty="0" smtClean="0"/>
              <a:t>‘</a:t>
            </a:r>
            <a:r>
              <a:rPr lang="ko-KR" altLang="en-US" sz="1050" dirty="0" smtClean="0"/>
              <a:t>현재 </a:t>
            </a:r>
            <a:r>
              <a:rPr lang="ko-KR" altLang="en-US" sz="1050" dirty="0" err="1" smtClean="0"/>
              <a:t>레지오가</a:t>
            </a:r>
            <a:r>
              <a:rPr lang="ko-KR" altLang="en-US" sz="1050" dirty="0" smtClean="0"/>
              <a:t> 당면하고 있는 여러 가지 문제점</a:t>
            </a:r>
            <a:r>
              <a:rPr lang="en-US" altLang="ko-KR" sz="1050" dirty="0" smtClean="0"/>
              <a:t>’</a:t>
            </a:r>
            <a:r>
              <a:rPr lang="ko-KR" altLang="en-US" sz="1050" dirty="0" smtClean="0"/>
              <a:t>에 대하여 나름대로의 의견을 제시함으로서 </a:t>
            </a:r>
            <a:endParaRPr lang="en-US" altLang="ko-KR" sz="1050" dirty="0" smtClean="0"/>
          </a:p>
          <a:p>
            <a:r>
              <a:rPr lang="ko-KR" altLang="en-US" sz="1050" dirty="0" smtClean="0"/>
              <a:t>이 연수회에 참석하신  단장님들과 함께 위기의식을 가지고 변화하는 세상의 흐름에 적절한 대비책을 강구하자는 의미로 발표에 임하겠습니다</a:t>
            </a:r>
            <a:r>
              <a:rPr lang="en-US" altLang="ko-KR" sz="1050" dirty="0" smtClean="0"/>
              <a:t>.</a:t>
            </a:r>
            <a:r>
              <a:rPr lang="ko-KR" altLang="en-US" sz="1050" dirty="0" smtClean="0"/>
              <a:t>   </a:t>
            </a:r>
            <a:endParaRPr lang="en-US" altLang="ko-KR" sz="1050" dirty="0" smtClean="0"/>
          </a:p>
          <a:p>
            <a:endParaRPr lang="ko-KR" altLang="en-US" sz="105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순서는 현재 한국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실태 조사에 근거하여 연령대별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동기와 보람 단원들이 느끼는 어려움 등을 통해  한국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문제점을 조명해보고</a:t>
            </a:r>
            <a:endParaRPr lang="en-US" altLang="ko-KR" dirty="0" smtClean="0"/>
          </a:p>
          <a:p>
            <a:r>
              <a:rPr lang="ko-KR" altLang="en-US" dirty="0" err="1" smtClean="0"/>
              <a:t>맺는말로</a:t>
            </a:r>
            <a:r>
              <a:rPr lang="ko-KR" altLang="en-US" dirty="0" smtClean="0"/>
              <a:t>  정리토록 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먼저 현재 우리나라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실태를 조사하기 위해 </a:t>
            </a:r>
            <a:r>
              <a:rPr lang="ko-KR" altLang="en-US" baseline="0" dirty="0" smtClean="0"/>
              <a:t> 인터넷을 검색해보았더니  최근의 자료는 찾기 어려웠지만 </a:t>
            </a:r>
            <a:r>
              <a:rPr lang="en-US" altLang="ko-KR" baseline="0" dirty="0" smtClean="0"/>
              <a:t>2006</a:t>
            </a:r>
            <a:r>
              <a:rPr lang="ko-KR" altLang="en-US" baseline="0" dirty="0" smtClean="0"/>
              <a:t>년도 </a:t>
            </a:r>
            <a:r>
              <a:rPr lang="ko-KR" altLang="en-US" baseline="0" dirty="0" err="1" smtClean="0"/>
              <a:t>서울세나뚜스와</a:t>
            </a:r>
            <a:r>
              <a:rPr lang="ko-KR" altLang="en-US" baseline="0" dirty="0" smtClean="0"/>
              <a:t> 통합사목 연구소에서 </a:t>
            </a:r>
            <a:r>
              <a:rPr lang="ko-KR" altLang="en-US" baseline="0" dirty="0" err="1" smtClean="0"/>
              <a:t>공동추진한</a:t>
            </a:r>
            <a:r>
              <a:rPr lang="ko-KR" altLang="en-US" baseline="0" dirty="0" smtClean="0"/>
              <a:t> 실태조사 결과가 있기에  그나마 이번 주제에 자료로 활용하였습니다</a:t>
            </a:r>
            <a:r>
              <a:rPr lang="en-US" altLang="ko-KR" baseline="0" dirty="0" smtClean="0"/>
              <a:t>.  </a:t>
            </a:r>
            <a:r>
              <a:rPr lang="ko-KR" altLang="en-US" baseline="0" dirty="0" smtClean="0"/>
              <a:t>설문조사는 서울지역 </a:t>
            </a:r>
            <a:r>
              <a:rPr lang="ko-KR" altLang="en-US" baseline="0" dirty="0" err="1" smtClean="0"/>
              <a:t>레지오</a:t>
            </a:r>
            <a:r>
              <a:rPr lang="ko-KR" altLang="en-US" baseline="0" dirty="0" smtClean="0"/>
              <a:t> 간부 </a:t>
            </a:r>
            <a:r>
              <a:rPr lang="en-US" altLang="ko-KR" baseline="0" dirty="0" smtClean="0"/>
              <a:t>9</a:t>
            </a:r>
            <a:r>
              <a:rPr lang="ko-KR" altLang="en-US" baseline="0" dirty="0" smtClean="0"/>
              <a:t>천명을 대상으로 응답인원 </a:t>
            </a:r>
            <a:r>
              <a:rPr lang="en-US" altLang="ko-KR" baseline="0" dirty="0" smtClean="0"/>
              <a:t>5731</a:t>
            </a:r>
            <a:r>
              <a:rPr lang="ko-KR" altLang="en-US" baseline="0" dirty="0" smtClean="0"/>
              <a:t>명의 설문답변 내용을 집계한 것으로서 </a:t>
            </a:r>
            <a:r>
              <a:rPr lang="ko-KR" altLang="en-US" baseline="0" dirty="0" err="1" smtClean="0"/>
              <a:t>레지오의</a:t>
            </a:r>
            <a:r>
              <a:rPr lang="ko-KR" altLang="en-US" baseline="0" dirty="0" smtClean="0"/>
              <a:t> 현실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AD0BF-1CE2-45B9-91C9-A839883BF0A8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E9535-739C-40D3-8C33-C08D03308288}" type="datetimeFigureOut">
              <a:rPr lang="ko-KR" altLang="en-US" smtClean="0"/>
              <a:pPr/>
              <a:t>2019-07-20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46292E-F6DA-474E-9765-A65D12F8621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63888" y="1628800"/>
            <a:ext cx="2016224" cy="3744416"/>
          </a:xfrm>
          <a:prstGeom prst="rect">
            <a:avLst/>
          </a:prstGeom>
          <a:blipFill dpi="0" rotWithShape="1">
            <a:blip r:embed="rId3" cstate="print">
              <a:alphaModFix amt="2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00111" y="2587551"/>
            <a:ext cx="7077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현재 </a:t>
            </a:r>
            <a:r>
              <a:rPr lang="ko-KR" alt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레지오의</a:t>
            </a:r>
            <a:r>
              <a:rPr lang="ko-KR" alt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당면한 문제</a:t>
            </a:r>
            <a:endParaRPr lang="en-US" altLang="ko-KR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59399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발표자 백광열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도미니코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3372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179512" y="1196752"/>
            <a:ext cx="8640960" cy="3168352"/>
            <a:chOff x="179512" y="1196752"/>
            <a:chExt cx="8640960" cy="3168352"/>
          </a:xfrm>
        </p:grpSpPr>
        <p:graphicFrame>
          <p:nvGraphicFramePr>
            <p:cNvPr id="17" name="차트 16"/>
            <p:cNvGraphicFramePr/>
            <p:nvPr/>
          </p:nvGraphicFramePr>
          <p:xfrm>
            <a:off x="179512" y="1412776"/>
            <a:ext cx="7704856" cy="2952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8" name="그룹 27"/>
            <p:cNvGrpSpPr/>
            <p:nvPr/>
          </p:nvGrpSpPr>
          <p:grpSpPr>
            <a:xfrm>
              <a:off x="3851920" y="1196752"/>
              <a:ext cx="4968552" cy="1368152"/>
              <a:chOff x="3851920" y="1196752"/>
              <a:chExt cx="4968552" cy="2952328"/>
            </a:xfrm>
          </p:grpSpPr>
          <p:sp>
            <p:nvSpPr>
              <p:cNvPr id="21" name="직사각형 20"/>
              <p:cNvSpPr/>
              <p:nvPr/>
            </p:nvSpPr>
            <p:spPr>
              <a:xfrm>
                <a:off x="6444208" y="1196752"/>
                <a:ext cx="2376264" cy="2952328"/>
              </a:xfrm>
              <a:prstGeom prst="rect">
                <a:avLst/>
              </a:prstGeom>
              <a:solidFill>
                <a:srgbClr val="CCFF66">
                  <a:alpha val="4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별로 도움 안됨 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(1.8%)</a:t>
                </a:r>
              </a:p>
              <a:p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전혀 도움 안됨 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(0.2%)</a:t>
                </a:r>
              </a:p>
              <a:p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매우 도움 됨 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(0.1%)</a:t>
                </a:r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</a:t>
                </a:r>
                <a:endParaRPr lang="ko-KR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 flipV="1">
                <a:off x="3851920" y="1340768"/>
                <a:ext cx="2592288" cy="94368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그룹 36"/>
          <p:cNvGrpSpPr/>
          <p:nvPr/>
        </p:nvGrpSpPr>
        <p:grpSpPr>
          <a:xfrm>
            <a:off x="1115616" y="4437112"/>
            <a:ext cx="6840760" cy="400110"/>
            <a:chOff x="1331640" y="2607295"/>
            <a:chExt cx="6840760" cy="400110"/>
          </a:xfrm>
        </p:grpSpPr>
        <p:sp>
          <p:nvSpPr>
            <p:cNvPr id="40" name="TextBox 39"/>
            <p:cNvSpPr txBox="1"/>
            <p:nvPr/>
          </p:nvSpPr>
          <p:spPr>
            <a:xfrm>
              <a:off x="1619672" y="2607295"/>
              <a:ext cx="655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레지오은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단원 교육에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많는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노력 경주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" name="그룹 44"/>
          <p:cNvGrpSpPr/>
          <p:nvPr/>
        </p:nvGrpSpPr>
        <p:grpSpPr>
          <a:xfrm>
            <a:off x="1115616" y="5013176"/>
            <a:ext cx="6624736" cy="400110"/>
            <a:chOff x="1331640" y="2607295"/>
            <a:chExt cx="6624736" cy="400110"/>
          </a:xfrm>
        </p:grpSpPr>
        <p:sp>
          <p:nvSpPr>
            <p:cNvPr id="46" name="TextBox 45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쇄신을 위한 교육과 피정 중요성 인식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689014" y="889556"/>
            <a:ext cx="40078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교육과 피정</a:t>
            </a:r>
            <a:endParaRPr lang="en-US" altLang="ko-KR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8529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약간 도움 됨</a:t>
            </a:r>
            <a:endParaRPr lang="en-US" altLang="ko-KR" sz="14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(84.9%)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168164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보통</a:t>
            </a:r>
            <a:endParaRPr lang="en-US" altLang="ko-KR" sz="14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(10.2%)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0" name="그룹 44"/>
          <p:cNvGrpSpPr/>
          <p:nvPr/>
        </p:nvGrpSpPr>
        <p:grpSpPr>
          <a:xfrm>
            <a:off x="1115616" y="5549170"/>
            <a:ext cx="6624736" cy="400110"/>
            <a:chOff x="1331640" y="2607295"/>
            <a:chExt cx="6624736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가장 이상적인 단원 양성과 교육방법은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lang="ko-KR" altLang="en-US" sz="2000" b="1" dirty="0" smtClean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도제제도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’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" name="그룹 44"/>
          <p:cNvGrpSpPr/>
          <p:nvPr/>
        </p:nvGrpSpPr>
        <p:grpSpPr>
          <a:xfrm>
            <a:off x="1115616" y="6053226"/>
            <a:ext cx="6624736" cy="400110"/>
            <a:chOff x="1331640" y="2607295"/>
            <a:chExt cx="6624736" cy="400110"/>
          </a:xfrm>
        </p:grpSpPr>
        <p:sp>
          <p:nvSpPr>
            <p:cNvPr id="34" name="TextBox 33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한국 실정상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강의식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교육이 지배적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3372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179512" y="1196752"/>
            <a:ext cx="8640960" cy="3168352"/>
            <a:chOff x="179512" y="1196752"/>
            <a:chExt cx="8640960" cy="3168352"/>
          </a:xfrm>
        </p:grpSpPr>
        <p:graphicFrame>
          <p:nvGraphicFramePr>
            <p:cNvPr id="17" name="차트 16"/>
            <p:cNvGraphicFramePr/>
            <p:nvPr/>
          </p:nvGraphicFramePr>
          <p:xfrm>
            <a:off x="179512" y="1412776"/>
            <a:ext cx="7704856" cy="2952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그룹 27"/>
            <p:cNvGrpSpPr/>
            <p:nvPr/>
          </p:nvGrpSpPr>
          <p:grpSpPr>
            <a:xfrm>
              <a:off x="3851920" y="1196752"/>
              <a:ext cx="4968552" cy="1368152"/>
              <a:chOff x="3851920" y="1196752"/>
              <a:chExt cx="4968552" cy="2952328"/>
            </a:xfrm>
          </p:grpSpPr>
          <p:sp>
            <p:nvSpPr>
              <p:cNvPr id="21" name="직사각형 20"/>
              <p:cNvSpPr/>
              <p:nvPr/>
            </p:nvSpPr>
            <p:spPr>
              <a:xfrm>
                <a:off x="6444208" y="1196752"/>
                <a:ext cx="2376264" cy="2952328"/>
              </a:xfrm>
              <a:prstGeom prst="rect">
                <a:avLst/>
              </a:prstGeom>
              <a:solidFill>
                <a:srgbClr val="CCFF66">
                  <a:alpha val="4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별로 도움 안됨 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(1.8%)</a:t>
                </a:r>
              </a:p>
              <a:p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전혀 도움 안됨 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(0.2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%)</a:t>
                </a:r>
              </a:p>
              <a:p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매우 도움 됨 </a:t>
                </a:r>
                <a:r>
                  <a:rPr lang="en-US" altLang="ko-KR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(0.1%)</a:t>
                </a:r>
                <a:r>
                  <a:rPr lang="ko-KR" altLang="en-US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</a:t>
                </a:r>
                <a:endParaRPr lang="ko-KR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 flipV="1">
                <a:off x="3851920" y="1340768"/>
                <a:ext cx="2592288" cy="94368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그룹 36"/>
          <p:cNvGrpSpPr/>
          <p:nvPr/>
        </p:nvGrpSpPr>
        <p:grpSpPr>
          <a:xfrm>
            <a:off x="1115616" y="4541058"/>
            <a:ext cx="6840760" cy="400110"/>
            <a:chOff x="1331640" y="2607295"/>
            <a:chExt cx="6840760" cy="400110"/>
          </a:xfrm>
        </p:grpSpPr>
        <p:sp>
          <p:nvSpPr>
            <p:cNvPr id="40" name="TextBox 39"/>
            <p:cNvSpPr txBox="1"/>
            <p:nvPr/>
          </p:nvSpPr>
          <p:spPr>
            <a:xfrm>
              <a:off x="1619672" y="2607295"/>
              <a:ext cx="655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매우 도움 됨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’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이 희박한 이유 → 강의식 교육의 한계  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" name="그룹 44"/>
          <p:cNvGrpSpPr/>
          <p:nvPr/>
        </p:nvGrpSpPr>
        <p:grpSpPr>
          <a:xfrm>
            <a:off x="1115616" y="5117122"/>
            <a:ext cx="7272808" cy="400110"/>
            <a:chOff x="1331640" y="2607295"/>
            <a:chExt cx="7272808" cy="400110"/>
          </a:xfrm>
        </p:grpSpPr>
        <p:sp>
          <p:nvSpPr>
            <p:cNvPr id="46" name="TextBox 45"/>
            <p:cNvSpPr txBox="1"/>
            <p:nvPr/>
          </p:nvSpPr>
          <p:spPr>
            <a:xfrm>
              <a:off x="1619672" y="2607295"/>
              <a:ext cx="69847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가장 이상적인 교육방법  →  스승과 제자간에 문답식 수업 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689014" y="889556"/>
            <a:ext cx="40078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교육과 피정</a:t>
            </a:r>
            <a:endParaRPr lang="en-US" altLang="ko-KR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8529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약간 도움 됨</a:t>
            </a:r>
            <a:endParaRPr lang="en-US" altLang="ko-KR" sz="14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(84.9%)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168164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보통</a:t>
            </a:r>
            <a:endParaRPr lang="en-US" altLang="ko-KR" sz="14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(10.2%)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" name="그룹 44"/>
          <p:cNvGrpSpPr/>
          <p:nvPr/>
        </p:nvGrpSpPr>
        <p:grpSpPr>
          <a:xfrm>
            <a:off x="1115616" y="5693186"/>
            <a:ext cx="6624736" cy="400110"/>
            <a:chOff x="1331640" y="2607295"/>
            <a:chExt cx="6624736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우리 나라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서당식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교육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유럽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도제식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수업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180528" y="0"/>
            <a:ext cx="9577064" cy="68580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42901" y="764704"/>
            <a:ext cx="51812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한국 </a:t>
            </a:r>
            <a:r>
              <a:rPr lang="ko-KR" altLang="en-US" sz="3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레지오의</a:t>
            </a:r>
            <a:r>
              <a:rPr lang="ko-KR" alt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문제점</a:t>
            </a:r>
            <a:endParaRPr lang="en-US" altLang="ko-K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187624" y="1772816"/>
            <a:ext cx="7056784" cy="1015663"/>
            <a:chOff x="1187624" y="1772816"/>
            <a:chExt cx="7056784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1547664" y="1772816"/>
              <a:ext cx="66967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시대의 발전에 따라 교회는 시대의 표징을 읽고 </a:t>
              </a:r>
              <a:endPara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자기 반성과 함께 지속적인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쇄신의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노력을 경주   </a:t>
              </a:r>
              <a:endParaRPr lang="ko-KR" altLang="en-US" sz="2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187624" y="1916832"/>
              <a:ext cx="288032" cy="288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115616" y="3493457"/>
            <a:ext cx="7488832" cy="1015663"/>
            <a:chOff x="1187624" y="1772816"/>
            <a:chExt cx="7488832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1547664" y="1772816"/>
              <a:ext cx="71287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지도 </a:t>
              </a:r>
              <a:r>
                <a:rPr lang="ko-KR" altLang="en-US" sz="2000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경험지닌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2000" b="1" dirty="0" err="1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사목자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지도자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전문가 의견</a:t>
              </a:r>
              <a:endPara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en-US" altLang="ko-KR" sz="2000" b="1" dirty="0" smtClean="0">
                  <a:solidFill>
                    <a:srgbClr val="FFFF00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2000" b="1" dirty="0" smtClean="0">
                  <a:solidFill>
                    <a:srgbClr val="FFFF00"/>
                  </a:solidFill>
                  <a:latin typeface="맑은 고딕" pitchFamily="50" charset="-127"/>
                  <a:ea typeface="맑은 고딕" pitchFamily="50" charset="-127"/>
                </a:rPr>
                <a:t>전반적인 침체현상에 공감</a:t>
              </a:r>
              <a:r>
                <a:rPr lang="en-US" altLang="ko-KR" sz="2000" b="1" dirty="0" smtClean="0">
                  <a:solidFill>
                    <a:srgbClr val="FFFF00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187624" y="1916832"/>
              <a:ext cx="288032" cy="288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115616" y="4963234"/>
            <a:ext cx="7056784" cy="553998"/>
            <a:chOff x="1187624" y="1772816"/>
            <a:chExt cx="7056784" cy="553998"/>
          </a:xfrm>
        </p:grpSpPr>
        <p:sp>
          <p:nvSpPr>
            <p:cNvPr id="17" name="TextBox 16"/>
            <p:cNvSpPr txBox="1"/>
            <p:nvPr/>
          </p:nvSpPr>
          <p:spPr>
            <a:xfrm>
              <a:off x="1547664" y="1772816"/>
              <a:ext cx="669674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대표적으로 진단되고 있는 문제점 제시</a:t>
              </a:r>
              <a:endParaRPr lang="ko-KR" altLang="en-US" sz="2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187624" y="1916832"/>
              <a:ext cx="288032" cy="288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971600" y="764704"/>
            <a:ext cx="43204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세속화에 대한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15616" y="2636912"/>
            <a:ext cx="8568952" cy="4320480"/>
          </a:xfrm>
          <a:prstGeom prst="rect">
            <a:avLst/>
          </a:prstGeom>
          <a:blipFill dpi="0" rotWithShape="1">
            <a:blip r:embed="rId2" cstate="print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7"/>
          <p:cNvGrpSpPr/>
          <p:nvPr/>
        </p:nvGrpSpPr>
        <p:grpSpPr>
          <a:xfrm>
            <a:off x="539552" y="3573096"/>
            <a:ext cx="8064896" cy="432008"/>
            <a:chOff x="539552" y="1844824"/>
            <a:chExt cx="8064896" cy="432008"/>
          </a:xfrm>
        </p:grpSpPr>
        <p:sp>
          <p:nvSpPr>
            <p:cNvPr id="6" name="TextBox 5"/>
            <p:cNvSpPr txBox="1"/>
            <p:nvPr/>
          </p:nvSpPr>
          <p:spPr>
            <a:xfrm>
              <a:off x="971600" y="1844824"/>
              <a:ext cx="7632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단원들이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세속화의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영향을 받아 정체성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혼란과 정신의 변질</a:t>
              </a:r>
              <a:endParaRPr lang="ko-KR" altLang="en-US" sz="20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39552" y="4869200"/>
            <a:ext cx="8064896" cy="432008"/>
            <a:chOff x="539552" y="1844824"/>
            <a:chExt cx="8064896" cy="432008"/>
          </a:xfrm>
        </p:grpSpPr>
        <p:sp>
          <p:nvSpPr>
            <p:cNvPr id="10" name="TextBox 9"/>
            <p:cNvSpPr txBox="1"/>
            <p:nvPr/>
          </p:nvSpPr>
          <p:spPr>
            <a:xfrm>
              <a:off x="971600" y="1844824"/>
              <a:ext cx="7632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개인 성화의 부족현상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단체 조직력의 약화</a:t>
              </a:r>
              <a:endParaRPr lang="ko-KR" altLang="en-US" sz="20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그룹 11"/>
          <p:cNvGrpSpPr/>
          <p:nvPr/>
        </p:nvGrpSpPr>
        <p:grpSpPr>
          <a:xfrm>
            <a:off x="539552" y="2204864"/>
            <a:ext cx="8064896" cy="707886"/>
            <a:chOff x="539552" y="1844824"/>
            <a:chExt cx="8064896" cy="707886"/>
          </a:xfrm>
        </p:grpSpPr>
        <p:sp>
          <p:nvSpPr>
            <p:cNvPr id="13" name="TextBox 12"/>
            <p:cNvSpPr txBox="1"/>
            <p:nvPr/>
          </p:nvSpPr>
          <p:spPr>
            <a:xfrm>
              <a:off x="971600" y="1844824"/>
              <a:ext cx="7632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물질 만능주의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현세주의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집단 이기주의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 </a:t>
              </a:r>
              <a:endParaRPr lang="en-US" altLang="ko-KR" sz="2000" b="1" dirty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무사안일 주의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상업주의</a:t>
              </a:r>
              <a:r>
                <a:rPr lang="en-US" altLang="ko-KR" sz="20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등 세속적인 조류 영향</a:t>
              </a:r>
              <a:endParaRPr lang="ko-KR" altLang="en-US" sz="20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7812360" y="332656"/>
            <a:ext cx="828000" cy="82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971600" y="764704"/>
            <a:ext cx="42484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세속화에  대한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15616" y="2636912"/>
            <a:ext cx="8568952" cy="4320480"/>
          </a:xfrm>
          <a:prstGeom prst="rect">
            <a:avLst/>
          </a:prstGeom>
          <a:blipFill dpi="0" rotWithShape="1">
            <a:blip r:embed="rId2" cstate="print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539552" y="2204864"/>
            <a:ext cx="6120680" cy="432008"/>
            <a:chOff x="539552" y="1844824"/>
            <a:chExt cx="6120680" cy="432008"/>
          </a:xfrm>
        </p:grpSpPr>
        <p:sp>
          <p:nvSpPr>
            <p:cNvPr id="16" name="TextBox 15"/>
            <p:cNvSpPr txBox="1"/>
            <p:nvPr/>
          </p:nvSpPr>
          <p:spPr>
            <a:xfrm>
              <a:off x="971600" y="1844824"/>
              <a:ext cx="5688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단원들에게 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편리와 안락 지향적인 풍조 만연</a:t>
              </a:r>
              <a:endParaRPr lang="ko-KR" altLang="en-US" sz="20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539552" y="3441194"/>
            <a:ext cx="8064896" cy="432008"/>
            <a:chOff x="539552" y="1844824"/>
            <a:chExt cx="8064896" cy="432008"/>
          </a:xfrm>
        </p:grpSpPr>
        <p:sp>
          <p:nvSpPr>
            <p:cNvPr id="19" name="TextBox 18"/>
            <p:cNvSpPr txBox="1"/>
            <p:nvPr/>
          </p:nvSpPr>
          <p:spPr>
            <a:xfrm>
              <a:off x="971600" y="1844824"/>
              <a:ext cx="7632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선교의 필요성과 당위성에 의문 재기 → 어려운 활동을 기피</a:t>
              </a:r>
              <a:endParaRPr lang="ko-KR" altLang="en-US" sz="20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539552" y="4653136"/>
            <a:ext cx="8280920" cy="432008"/>
            <a:chOff x="539552" y="1844824"/>
            <a:chExt cx="8280920" cy="432008"/>
          </a:xfrm>
        </p:grpSpPr>
        <p:sp>
          <p:nvSpPr>
            <p:cNvPr id="22" name="TextBox 21"/>
            <p:cNvSpPr txBox="1"/>
            <p:nvPr/>
          </p:nvSpPr>
          <p:spPr>
            <a:xfrm>
              <a:off x="971600" y="1844824"/>
              <a:ext cx="78488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형식적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소극적 활동에 연연 →활동보고</a:t>
              </a:r>
              <a:r>
                <a:rPr lang="en-US" altLang="ko-KR" sz="20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latin typeface="맑은 고딕" pitchFamily="50" charset="-127"/>
                  <a:ea typeface="맑은 고딕" pitchFamily="50" charset="-127"/>
                </a:rPr>
                <a:t>활동배당 빈약</a:t>
              </a:r>
              <a:endParaRPr lang="ko-KR" altLang="en-US" sz="20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7812360" y="332656"/>
            <a:ext cx="828000" cy="82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42484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소공동체와의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2348880"/>
            <a:ext cx="8568952" cy="4320480"/>
          </a:xfrm>
          <a:prstGeom prst="rect">
            <a:avLst/>
          </a:prstGeom>
          <a:blipFill dpi="0" rotWithShape="1">
            <a:blip r:embed="rId3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" name="그룹 24"/>
          <p:cNvGrpSpPr/>
          <p:nvPr/>
        </p:nvGrpSpPr>
        <p:grpSpPr>
          <a:xfrm>
            <a:off x="539552" y="2082334"/>
            <a:ext cx="8064896" cy="698594"/>
            <a:chOff x="539552" y="1556792"/>
            <a:chExt cx="8064896" cy="698594"/>
          </a:xfrm>
        </p:grpSpPr>
        <p:grpSp>
          <p:nvGrpSpPr>
            <p:cNvPr id="3" name="그룹 7"/>
            <p:cNvGrpSpPr/>
            <p:nvPr/>
          </p:nvGrpSpPr>
          <p:grpSpPr>
            <a:xfrm>
              <a:off x="539552" y="1556792"/>
              <a:ext cx="8064896" cy="432008"/>
              <a:chOff x="539552" y="1844824"/>
              <a:chExt cx="8064896" cy="43200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971600" y="1844824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1990</a:t>
                </a:r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년대 초 서울대교구에 소공동체 운동 처음 도입</a:t>
                </a:r>
                <a:endParaRPr lang="ko-KR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539552" y="1916832"/>
                <a:ext cx="360000" cy="360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043608" y="1916832"/>
              <a:ext cx="74168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*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2002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년 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차 소공동체 전국모임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’ 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계기로 소공동체 사목 확산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6" name="그룹 7"/>
          <p:cNvGrpSpPr/>
          <p:nvPr/>
        </p:nvGrpSpPr>
        <p:grpSpPr>
          <a:xfrm>
            <a:off x="539552" y="3501008"/>
            <a:ext cx="7056784" cy="432008"/>
            <a:chOff x="539552" y="1844824"/>
            <a:chExt cx="7056784" cy="432008"/>
          </a:xfrm>
        </p:grpSpPr>
        <p:sp>
          <p:nvSpPr>
            <p:cNvPr id="28" name="TextBox 27"/>
            <p:cNvSpPr txBox="1"/>
            <p:nvPr/>
          </p:nvSpPr>
          <p:spPr>
            <a:xfrm>
              <a:off x="971600" y="1844824"/>
              <a:ext cx="6624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도입과정에서  기존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단체인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레지오와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갈등 겪음 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그룹 7"/>
          <p:cNvGrpSpPr/>
          <p:nvPr/>
        </p:nvGrpSpPr>
        <p:grpSpPr>
          <a:xfrm>
            <a:off x="539552" y="4737338"/>
            <a:ext cx="7920880" cy="707886"/>
            <a:chOff x="539552" y="1844824"/>
            <a:chExt cx="7920880" cy="707886"/>
          </a:xfrm>
        </p:grpSpPr>
        <p:sp>
          <p:nvSpPr>
            <p:cNvPr id="31" name="TextBox 30"/>
            <p:cNvSpPr txBox="1"/>
            <p:nvPr/>
          </p:nvSpPr>
          <p:spPr>
            <a:xfrm>
              <a:off x="971600" y="1844824"/>
              <a:ext cx="74888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대표적으로 모임시간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활동 등이 겹치거나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생업과 가사 문제로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단원들이 소공동체 모임 참석이 어려운 문제점 도출 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42484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소공동체와의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2348880"/>
            <a:ext cx="8568952" cy="4320480"/>
          </a:xfrm>
          <a:prstGeom prst="rect">
            <a:avLst/>
          </a:prstGeom>
          <a:blipFill dpi="0" rotWithShape="1">
            <a:blip r:embed="rId3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7"/>
          <p:cNvGrpSpPr/>
          <p:nvPr/>
        </p:nvGrpSpPr>
        <p:grpSpPr>
          <a:xfrm>
            <a:off x="539552" y="1916832"/>
            <a:ext cx="7056784" cy="707886"/>
            <a:chOff x="539552" y="1844824"/>
            <a:chExt cx="7056784" cy="707886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6624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갈등 심화로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재편이나 해체 사례 발생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사목자와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평신도간 오해 발생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539552" y="3429000"/>
            <a:ext cx="7920880" cy="698594"/>
            <a:chOff x="539552" y="3429000"/>
            <a:chExt cx="7920880" cy="698594"/>
          </a:xfrm>
        </p:grpSpPr>
        <p:grpSp>
          <p:nvGrpSpPr>
            <p:cNvPr id="12" name="그룹 7"/>
            <p:cNvGrpSpPr/>
            <p:nvPr/>
          </p:nvGrpSpPr>
          <p:grpSpPr>
            <a:xfrm>
              <a:off x="539552" y="3429000"/>
              <a:ext cx="7056784" cy="432008"/>
              <a:chOff x="539552" y="1844824"/>
              <a:chExt cx="7056784" cy="432008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971600" y="1844824"/>
                <a:ext cx="6624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인천교구 미래사목 연구소장 차동엽 신부 </a:t>
                </a:r>
                <a:endParaRPr lang="ko-KR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539552" y="1916832"/>
                <a:ext cx="360000" cy="360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1043608" y="3789040"/>
              <a:ext cx="74168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*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’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소공동체와 </a:t>
              </a:r>
              <a:r>
                <a:rPr lang="ko-KR" altLang="en-US" sz="1600" b="1" dirty="0" err="1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레지오의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신학적 자리매김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’ 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연구주제 발표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39552" y="4797152"/>
            <a:ext cx="8064896" cy="720080"/>
            <a:chOff x="539552" y="5733256"/>
            <a:chExt cx="8064896" cy="720080"/>
          </a:xfrm>
        </p:grpSpPr>
        <p:grpSp>
          <p:nvGrpSpPr>
            <p:cNvPr id="13" name="그룹 7"/>
            <p:cNvGrpSpPr/>
            <p:nvPr/>
          </p:nvGrpSpPr>
          <p:grpSpPr>
            <a:xfrm>
              <a:off x="539552" y="5733256"/>
              <a:ext cx="8064896" cy="432008"/>
              <a:chOff x="539552" y="1844824"/>
              <a:chExt cx="8064896" cy="43200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71600" y="1844824"/>
                <a:ext cx="76328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소공동체 </a:t>
                </a:r>
                <a:r>
                  <a:rPr lang="en-US" altLang="ko-KR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: </a:t>
                </a:r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교회 기반 조직    </a:t>
                </a:r>
                <a:r>
                  <a:rPr lang="ko-KR" altLang="en-US" sz="20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레지오</a:t>
                </a:r>
                <a:r>
                  <a:rPr lang="en-US" altLang="ko-KR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: </a:t>
                </a:r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특수목적 </a:t>
                </a:r>
                <a:r>
                  <a:rPr lang="ko-KR" altLang="en-US" sz="20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사도직</a:t>
                </a:r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수행 조직 </a:t>
                </a:r>
                <a:endParaRPr lang="ko-KR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539552" y="1916832"/>
                <a:ext cx="360000" cy="360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43608" y="6114782"/>
              <a:ext cx="74168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*</a:t>
              </a:r>
              <a:r>
                <a:rPr lang="en-US" altLang="ko-KR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관계 정립 통해 두 조직간 조화로운 공존의 기반 다짐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5400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다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단원들의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쇄신에  대한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6516216" y="2204864"/>
            <a:ext cx="3024336" cy="4320480"/>
          </a:xfrm>
          <a:prstGeom prst="rect">
            <a:avLst/>
          </a:prstGeom>
          <a:blipFill dpi="0" rotWithShape="1">
            <a:blip r:embed="rId3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7"/>
          <p:cNvGrpSpPr/>
          <p:nvPr/>
        </p:nvGrpSpPr>
        <p:grpSpPr>
          <a:xfrm>
            <a:off x="539552" y="3212976"/>
            <a:ext cx="7632848" cy="707886"/>
            <a:chOff x="539552" y="1844824"/>
            <a:chExt cx="7632848" cy="707886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레지오가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한국 교회에서 가장 큰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단체 되었지만 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외적 성장에만 치중하여 단원의 질적 성장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부합치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못함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그룹 7"/>
          <p:cNvGrpSpPr/>
          <p:nvPr/>
        </p:nvGrpSpPr>
        <p:grpSpPr>
          <a:xfrm>
            <a:off x="539552" y="4797152"/>
            <a:ext cx="8064896" cy="400110"/>
            <a:chOff x="539552" y="1844824"/>
            <a:chExt cx="8064896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971600" y="1844824"/>
              <a:ext cx="7632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사명감이 결여된 간부와 단원에 대한 문제 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539552" y="1916832"/>
            <a:ext cx="7920880" cy="720080"/>
            <a:chOff x="539552" y="1916832"/>
            <a:chExt cx="7920880" cy="720080"/>
          </a:xfrm>
        </p:grpSpPr>
        <p:grpSp>
          <p:nvGrpSpPr>
            <p:cNvPr id="3" name="그룹 7"/>
            <p:cNvGrpSpPr/>
            <p:nvPr/>
          </p:nvGrpSpPr>
          <p:grpSpPr>
            <a:xfrm>
              <a:off x="539552" y="1916832"/>
              <a:ext cx="7056784" cy="432008"/>
              <a:chOff x="539552" y="1844824"/>
              <a:chExt cx="7056784" cy="43200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971600" y="1844824"/>
                <a:ext cx="6624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레지오가</a:t>
                </a:r>
                <a:r>
                  <a:rPr lang="ko-KR" alt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양적 팽창으로 발생된 조직성장의 불균형 지적</a:t>
                </a:r>
                <a:endParaRPr lang="ko-KR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539552" y="1916832"/>
                <a:ext cx="360000" cy="360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043608" y="2298358"/>
              <a:ext cx="74168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*</a:t>
              </a:r>
              <a:r>
                <a:rPr lang="en-US" altLang="ko-KR" sz="1600" b="1" dirty="0" smtClean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외적 성장에 따른 내적 쇄신이 뒷받침 되지 못함</a:t>
              </a:r>
              <a:endParaRPr lang="ko-KR" altLang="en-US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53285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다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단원들의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쇄신에 대한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6516216" y="2204864"/>
            <a:ext cx="3024336" cy="4320480"/>
          </a:xfrm>
          <a:prstGeom prst="rect">
            <a:avLst/>
          </a:prstGeom>
          <a:blipFill dpi="0" rotWithShape="1">
            <a:blip r:embed="rId3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7"/>
          <p:cNvGrpSpPr/>
          <p:nvPr/>
        </p:nvGrpSpPr>
        <p:grpSpPr>
          <a:xfrm>
            <a:off x="539552" y="3212976"/>
            <a:ext cx="7632848" cy="400110"/>
            <a:chOff x="539552" y="1844824"/>
            <a:chExt cx="7632848" cy="400110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올바른 교본 정신의 이해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활동으로 실천할 수 있는 단원자질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39552" y="4797152"/>
            <a:ext cx="8064896" cy="400110"/>
            <a:chOff x="539552" y="1844824"/>
            <a:chExt cx="8064896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971600" y="1844824"/>
              <a:ext cx="7632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단원들의 영적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지적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인격적 쇄신 위해 향상된 교육 필요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그룹 7"/>
          <p:cNvGrpSpPr/>
          <p:nvPr/>
        </p:nvGrpSpPr>
        <p:grpSpPr>
          <a:xfrm>
            <a:off x="539552" y="1916832"/>
            <a:ext cx="7848872" cy="432008"/>
            <a:chOff x="539552" y="1844824"/>
            <a:chExt cx="7848872" cy="432008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훌륭한 교본도 올바른 해석과 능동적 실천 없으면 무용지물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57606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친교 중심의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모임에 대한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4283968" y="2132856"/>
            <a:ext cx="4860032" cy="4320480"/>
          </a:xfrm>
          <a:prstGeom prst="rect">
            <a:avLst/>
          </a:prstGeom>
          <a:blipFill dpi="0" rotWithShape="1">
            <a:blip r:embed="rId3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7"/>
          <p:cNvGrpSpPr/>
          <p:nvPr/>
        </p:nvGrpSpPr>
        <p:grpSpPr>
          <a:xfrm>
            <a:off x="539552" y="3316922"/>
            <a:ext cx="7632848" cy="400110"/>
            <a:chOff x="539552" y="1844824"/>
            <a:chExt cx="7632848" cy="400110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레지오는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단원간에 원활한 활동과 깊은 결속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위애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친목 강조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그룹 7"/>
          <p:cNvGrpSpPr/>
          <p:nvPr/>
        </p:nvGrpSpPr>
        <p:grpSpPr>
          <a:xfrm>
            <a:off x="539552" y="4797152"/>
            <a:ext cx="6624736" cy="400110"/>
            <a:chOff x="539552" y="1844824"/>
            <a:chExt cx="6624736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971600" y="1844824"/>
              <a:ext cx="6192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기도와 함께 재충전 통해 활동에 충실하기 위한 수단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39552" y="1988880"/>
            <a:ext cx="6408712" cy="432008"/>
            <a:chOff x="539552" y="1844824"/>
            <a:chExt cx="6408712" cy="432008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5976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활동보다 친교가 우선시 되는 현상을 지적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39752" y="95111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차   </a:t>
            </a:r>
            <a:r>
              <a:rPr lang="ko-KR" alt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례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1737677"/>
            <a:ext cx="5184576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1.   </a:t>
            </a:r>
            <a:r>
              <a:rPr lang="ko-KR" altLang="en-US" b="1" dirty="0" err="1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실태 조사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연령대별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동기와 보람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다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단원들이 느끼는 어려움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소공동체와의 관계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교육과 피정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endParaRPr lang="en-US" altLang="ko-KR" sz="1100" b="1" dirty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>
              <a:buAutoNum type="arabicPeriod" startAt="2"/>
            </a:pP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한국 </a:t>
            </a:r>
            <a:r>
              <a:rPr lang="ko-KR" altLang="en-US" b="1" dirty="0" err="1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레지오의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문제점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ko-KR" altLang="en-US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세속화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소공동체와의 문제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다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단원들의 쇄신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친교 중심의 모임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사목자와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레지오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바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성경의 중요성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endParaRPr lang="en-US" altLang="ko-KR" sz="1600" b="1" dirty="0">
              <a:solidFill>
                <a:schemeClr val="accent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b="1" dirty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 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맺는 말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61206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친교 중심의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모임에 대한 문제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4283968" y="2132856"/>
            <a:ext cx="4860032" cy="4320480"/>
          </a:xfrm>
          <a:prstGeom prst="rect">
            <a:avLst/>
          </a:prstGeom>
          <a:blipFill dpi="0" rotWithShape="1">
            <a:blip r:embed="rId3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7"/>
          <p:cNvGrpSpPr/>
          <p:nvPr/>
        </p:nvGrpSpPr>
        <p:grpSpPr>
          <a:xfrm>
            <a:off x="539552" y="2780928"/>
            <a:ext cx="7632848" cy="400110"/>
            <a:chOff x="539552" y="1844824"/>
            <a:chExt cx="7632848" cy="400110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지나친 친목은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본연의 의무와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순명정신을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약화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그룹 7"/>
          <p:cNvGrpSpPr/>
          <p:nvPr/>
        </p:nvGrpSpPr>
        <p:grpSpPr>
          <a:xfrm>
            <a:off x="539552" y="4725144"/>
            <a:ext cx="6624736" cy="400110"/>
            <a:chOff x="539552" y="1844824"/>
            <a:chExt cx="6624736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971600" y="1844824"/>
              <a:ext cx="6192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친목단체로 전락하여 조직의 정체성을 잃고 침체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39552" y="1700808"/>
            <a:ext cx="8064896" cy="707926"/>
            <a:chOff x="539552" y="1844784"/>
            <a:chExt cx="8064896" cy="707926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7632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레지오의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궁극적 목적은 신심생활과 선교와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활동을 통해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개인성화와 세상의 복음화를 이루는데 있다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84478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그룹 7"/>
          <p:cNvGrpSpPr/>
          <p:nvPr/>
        </p:nvGrpSpPr>
        <p:grpSpPr>
          <a:xfrm>
            <a:off x="539552" y="3645024"/>
            <a:ext cx="7632848" cy="707886"/>
            <a:chOff x="539552" y="1844824"/>
            <a:chExt cx="7632848" cy="707886"/>
          </a:xfrm>
        </p:grpSpPr>
        <p:sp>
          <p:nvSpPr>
            <p:cNvPr id="15" name="TextBox 14"/>
            <p:cNvSpPr txBox="1"/>
            <p:nvPr/>
          </p:nvSpPr>
          <p:spPr>
            <a:xfrm>
              <a:off x="971600" y="1844824"/>
              <a:ext cx="7200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자칫 공사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公私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구분과 회합분위기를 해치고</a:t>
              </a:r>
              <a:r>
                <a:rPr lang="en-US" altLang="ko-KR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상급기관이나</a:t>
              </a:r>
              <a:endPara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단장 지시에 </a:t>
              </a:r>
              <a:r>
                <a:rPr lang="ko-KR" alt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불순명하는</a:t>
              </a:r>
              <a:r>
                <a:rPr lang="ko-KR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현상 초래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37444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마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사목자와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레지오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7"/>
          <p:cNvGrpSpPr/>
          <p:nvPr/>
        </p:nvGrpSpPr>
        <p:grpSpPr>
          <a:xfrm>
            <a:off x="539552" y="2564904"/>
            <a:ext cx="7632848" cy="646331"/>
            <a:chOff x="539552" y="1844824"/>
            <a:chExt cx="7632848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종전까지는 본당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사목자와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밀접한 관계 유지</a:t>
              </a:r>
              <a:r>
                <a:rPr lang="en-US" altLang="ko-KR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</a:p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충실한 협력자 역할 수행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그룹 7"/>
          <p:cNvGrpSpPr/>
          <p:nvPr/>
        </p:nvGrpSpPr>
        <p:grpSpPr>
          <a:xfrm>
            <a:off x="539552" y="3501008"/>
            <a:ext cx="8136904" cy="646331"/>
            <a:chOff x="539552" y="1844824"/>
            <a:chExt cx="8136904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971600" y="1844824"/>
              <a:ext cx="7704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특성상 조직과 규율이 철저하여 상황 따라 변할 수 있는</a:t>
              </a:r>
              <a:endPara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가능성 낮아 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레지오의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성향 다른 본당 사목방침과 방향에 갈등 존재  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788024" y="76470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[ 2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가지 입장에서 조명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endParaRPr lang="ko-KR" altLang="en-US" sz="1600" b="1" dirty="0">
              <a:solidFill>
                <a:schemeClr val="accent6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79912" y="1556792"/>
            <a:ext cx="4608512" cy="4320480"/>
          </a:xfrm>
          <a:prstGeom prst="rect">
            <a:avLst/>
          </a:prstGeom>
          <a:blipFill dpi="0" rotWithShape="1">
            <a:blip r:embed="rId4" cstate="print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539552" y="1700808"/>
            <a:ext cx="8064896" cy="667817"/>
            <a:chOff x="539552" y="1700808"/>
            <a:chExt cx="8064896" cy="667817"/>
          </a:xfrm>
        </p:grpSpPr>
        <p:grpSp>
          <p:nvGrpSpPr>
            <p:cNvPr id="5" name="그룹 7"/>
            <p:cNvGrpSpPr/>
            <p:nvPr/>
          </p:nvGrpSpPr>
          <p:grpSpPr>
            <a:xfrm>
              <a:off x="539552" y="1700808"/>
              <a:ext cx="8064896" cy="369372"/>
              <a:chOff x="539552" y="1844784"/>
              <a:chExt cx="8064896" cy="369372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971600" y="1844824"/>
                <a:ext cx="76328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교회 안에서 </a:t>
                </a:r>
                <a:r>
                  <a:rPr lang="ko-KR" altLang="en-US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레지오</a:t>
                </a:r>
                <a:r>
                  <a:rPr lang="ko-KR" alt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조직이 비대해져 강한 입지로 </a:t>
                </a:r>
                <a:r>
                  <a:rPr lang="ko-KR" altLang="en-US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사목자와</a:t>
                </a:r>
                <a:r>
                  <a:rPr lang="ko-KR" alt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충돌</a:t>
                </a:r>
                <a:endParaRPr lang="ko-KR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539552" y="1844784"/>
                <a:ext cx="360000" cy="360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331640" y="2060848"/>
              <a:ext cx="71287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‘</a:t>
              </a:r>
              <a:r>
                <a:rPr lang="ko-KR" altLang="en-US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사목자가 본 </a:t>
              </a:r>
              <a:r>
                <a:rPr lang="ko-KR" altLang="en-US" sz="14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4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마리애</a:t>
              </a:r>
              <a:r>
                <a:rPr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’ . </a:t>
              </a:r>
              <a:r>
                <a:rPr lang="ko-KR" altLang="en-US" sz="14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심포지움</a:t>
              </a:r>
              <a:r>
                <a:rPr lang="ko-KR" altLang="en-US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발표 주제</a:t>
              </a:r>
              <a:r>
                <a:rPr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    </a:t>
              </a:r>
              <a:r>
                <a:rPr lang="ko-KR" altLang="en-US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박성대 신부</a:t>
              </a:r>
              <a:r>
                <a:rPr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    </a:t>
              </a:r>
              <a:endParaRPr lang="ko-KR" altLang="en-US" sz="1400" b="1" dirty="0">
                <a:solidFill>
                  <a:schemeClr val="accent3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0" name="그룹 7"/>
          <p:cNvGrpSpPr/>
          <p:nvPr/>
        </p:nvGrpSpPr>
        <p:grpSpPr>
          <a:xfrm>
            <a:off x="539552" y="4438853"/>
            <a:ext cx="7632848" cy="369332"/>
            <a:chOff x="539552" y="1844824"/>
            <a:chExt cx="7632848" cy="369332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844824"/>
              <a:ext cx="72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레지오는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근본적으로 교구</a:t>
              </a:r>
              <a:r>
                <a:rPr lang="en-US" altLang="ko-KR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본당사목과 밀접한 관계 유지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그룹 7"/>
          <p:cNvGrpSpPr/>
          <p:nvPr/>
        </p:nvGrpSpPr>
        <p:grpSpPr>
          <a:xfrm>
            <a:off x="539552" y="5291916"/>
            <a:ext cx="7632848" cy="369332"/>
            <a:chOff x="539552" y="1844824"/>
            <a:chExt cx="7632848" cy="369332"/>
          </a:xfrm>
        </p:grpSpPr>
        <p:sp>
          <p:nvSpPr>
            <p:cNvPr id="24" name="TextBox 23"/>
            <p:cNvSpPr txBox="1"/>
            <p:nvPr/>
          </p:nvSpPr>
          <p:spPr>
            <a:xfrm>
              <a:off x="971600" y="1844824"/>
              <a:ext cx="72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겸손과 순명의 정신으로 교회 활성화 위한 역할 수행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37444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마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사목자와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레지오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7"/>
          <p:cNvGrpSpPr/>
          <p:nvPr/>
        </p:nvGrpSpPr>
        <p:grpSpPr>
          <a:xfrm>
            <a:off x="539552" y="2780928"/>
            <a:ext cx="7632848" cy="369332"/>
            <a:chOff x="539552" y="1844824"/>
            <a:chExt cx="7632848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레지오에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대한 사목자의 잘못된 이해와 무관심에서 발생되는 현상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39552" y="1700808"/>
            <a:ext cx="8064896" cy="646371"/>
            <a:chOff x="539552" y="1844784"/>
            <a:chExt cx="8064896" cy="646371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순명정신만을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강조하여 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레지오의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본질과 다른 방향으로 지도</a:t>
              </a:r>
              <a:endPara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규율과 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정신에 충실하지 못하여 정체성을 잃게 되는 현상 발생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84478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788024" y="76470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[ 2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가지 입장에서 조명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endParaRPr lang="ko-KR" altLang="en-US" sz="1600" b="1" dirty="0">
              <a:solidFill>
                <a:schemeClr val="accent6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79912" y="1556792"/>
            <a:ext cx="4608512" cy="4320480"/>
          </a:xfrm>
          <a:prstGeom prst="rect">
            <a:avLst/>
          </a:prstGeom>
          <a:blipFill dpi="0" rotWithShape="1">
            <a:blip r:embed="rId4" cstate="print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/>
          <p:cNvGrpSpPr/>
          <p:nvPr/>
        </p:nvGrpSpPr>
        <p:grpSpPr>
          <a:xfrm>
            <a:off x="539552" y="3717032"/>
            <a:ext cx="8136904" cy="2073716"/>
            <a:chOff x="539552" y="3717032"/>
            <a:chExt cx="8136904" cy="2073716"/>
          </a:xfrm>
        </p:grpSpPr>
        <p:grpSp>
          <p:nvGrpSpPr>
            <p:cNvPr id="8" name="그룹 7"/>
            <p:cNvGrpSpPr/>
            <p:nvPr/>
          </p:nvGrpSpPr>
          <p:grpSpPr>
            <a:xfrm>
              <a:off x="539552" y="3717032"/>
              <a:ext cx="8136904" cy="369332"/>
              <a:chOff x="539552" y="1844824"/>
              <a:chExt cx="8136904" cy="36933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71600" y="1844824"/>
                <a:ext cx="77048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현 </a:t>
                </a:r>
                <a:r>
                  <a:rPr lang="ko-KR" altLang="en-US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하롤드</a:t>
                </a:r>
                <a:r>
                  <a:rPr lang="ko-KR" alt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주교는 </a:t>
                </a:r>
                <a:r>
                  <a:rPr lang="ko-KR" altLang="en-US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쁘레시디움이</a:t>
                </a:r>
                <a:r>
                  <a:rPr lang="ko-KR" alt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실패하는 이유는 대부분 지도신부의 책임</a:t>
                </a:r>
                <a:endParaRPr lang="ko-KR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539552" y="1844824"/>
                <a:ext cx="360000" cy="360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1187624" y="4221088"/>
              <a:ext cx="7344816" cy="1569660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이러한 종류의 지도신부는 여러 가지 형태의 사람 가운데 하나가 될 수 있다</a:t>
              </a:r>
              <a:r>
                <a:rPr lang="en-US" altLang="ko-KR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</a:p>
            <a:p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예를 들면 그는 </a:t>
              </a:r>
              <a:r>
                <a:rPr lang="ko-KR" altLang="en-US" sz="16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단원들이 주로 성당 청소 또는 제대 꾸며주기를 원하는 부류의 사람이 될 수 있다</a:t>
              </a:r>
              <a:r>
                <a:rPr lang="en-US" altLang="ko-KR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  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또는 본당의 </a:t>
              </a:r>
              <a:r>
                <a:rPr lang="ko-KR" altLang="en-US" sz="16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비서격인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잡무라든가 기금을 조달하는 일을 </a:t>
              </a:r>
              <a:r>
                <a:rPr lang="ko-KR" altLang="en-US" sz="16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단원이 해야 한다고 생각하는 부류의 사람일지도 모른다</a:t>
              </a:r>
              <a:r>
                <a:rPr lang="en-US" altLang="ko-KR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</a:p>
            <a:p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이런 부류의 사람들은 보통으로 모두가 </a:t>
              </a:r>
              <a:r>
                <a:rPr lang="ko-KR" altLang="en-US" sz="1600" b="1" dirty="0" err="1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레지오는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원칙적으로 접촉하는 단체 </a:t>
              </a:r>
              <a:endParaRPr lang="en-US" altLang="ko-KR" sz="1600" b="1" dirty="0" smtClean="0">
                <a:solidFill>
                  <a:schemeClr val="accent3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즉 선교를 위한 활동적인 단체라는 것을 잊어버린 사람이다</a:t>
              </a:r>
              <a:r>
                <a:rPr lang="en-US" altLang="ko-KR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endParaRPr lang="ko-KR" altLang="en-US" sz="1600" b="1" dirty="0">
                <a:solidFill>
                  <a:schemeClr val="accent3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33843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바</a:t>
            </a:r>
            <a:r>
              <a:rPr lang="en-US" altLang="ko-KR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성경의 중요성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7"/>
          <p:cNvGrpSpPr/>
          <p:nvPr/>
        </p:nvGrpSpPr>
        <p:grpSpPr>
          <a:xfrm>
            <a:off x="539552" y="3131676"/>
            <a:ext cx="7632848" cy="369332"/>
            <a:chOff x="539552" y="1844824"/>
            <a:chExt cx="7632848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영성생활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함양위한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성경읽고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묵상함에 언급이 부족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그룹 7"/>
          <p:cNvGrpSpPr/>
          <p:nvPr/>
        </p:nvGrpSpPr>
        <p:grpSpPr>
          <a:xfrm>
            <a:off x="539552" y="1700808"/>
            <a:ext cx="8064896" cy="369372"/>
            <a:chOff x="539552" y="1844784"/>
            <a:chExt cx="8064896" cy="369372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7632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교본에 대한 공부와 이해를 강조 → 성경말씀에 대한 소홀함 지적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84478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그룹 7"/>
          <p:cNvGrpSpPr/>
          <p:nvPr/>
        </p:nvGrpSpPr>
        <p:grpSpPr>
          <a:xfrm>
            <a:off x="539552" y="4355812"/>
            <a:ext cx="8136904" cy="646331"/>
            <a:chOff x="539552" y="1844824"/>
            <a:chExt cx="8136904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971600" y="1844824"/>
              <a:ext cx="7704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교본보다는 하느님 말씀이 더 중요함을 일깨워 </a:t>
              </a:r>
              <a:endPara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단원들이 말씀을 가까이 함으로서 </a:t>
              </a:r>
              <a:r>
                <a:rPr lang="ko-KR" alt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영적성장을</a:t>
              </a: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배려  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2771800" y="1700808"/>
            <a:ext cx="4608512" cy="4320480"/>
          </a:xfrm>
          <a:prstGeom prst="rect">
            <a:avLst/>
          </a:prstGeom>
          <a:blipFill dpi="0" rotWithShape="1">
            <a:blip r:embed="rId4" cstate="print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620688"/>
            <a:ext cx="1440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맺는말</a:t>
            </a:r>
            <a:endParaRPr lang="en-US" altLang="ko-KR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7"/>
          <p:cNvGrpSpPr/>
          <p:nvPr/>
        </p:nvGrpSpPr>
        <p:grpSpPr>
          <a:xfrm>
            <a:off x="539552" y="2636912"/>
            <a:ext cx="7632848" cy="646331"/>
            <a:chOff x="539552" y="1844824"/>
            <a:chExt cx="7632848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971600" y="1844824"/>
              <a:ext cx="72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이는 시대적 요청에 부합한 결과이며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사제들의 적극적 지원으로</a:t>
              </a:r>
              <a:endParaRPr lang="en-US" altLang="ko-KR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한국교회 전통의 성모신심과 평신도 </a:t>
              </a:r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정신의 바탕을 이룸</a:t>
              </a:r>
              <a:endParaRPr lang="ko-KR" altLang="en-US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그룹 7"/>
          <p:cNvGrpSpPr/>
          <p:nvPr/>
        </p:nvGrpSpPr>
        <p:grpSpPr>
          <a:xfrm>
            <a:off x="539552" y="1700808"/>
            <a:ext cx="8064896" cy="646371"/>
            <a:chOff x="539552" y="1844784"/>
            <a:chExt cx="8064896" cy="646371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1844824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레지오는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지난 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60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년간 눈부신 성장으로  입교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방문선교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복지시설 지원</a:t>
              </a:r>
              <a:endParaRPr lang="en-US" altLang="ko-KR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자원봉사 등 다양한 </a:t>
              </a:r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활동 → 평신도의 </a:t>
              </a:r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사도직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사명 자각 </a:t>
              </a:r>
              <a:endParaRPr lang="ko-KR" altLang="en-US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39552" y="184478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그룹 7"/>
          <p:cNvGrpSpPr/>
          <p:nvPr/>
        </p:nvGrpSpPr>
        <p:grpSpPr>
          <a:xfrm>
            <a:off x="539552" y="3573016"/>
            <a:ext cx="8136904" cy="646331"/>
            <a:chOff x="539552" y="1844824"/>
            <a:chExt cx="8136904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971600" y="1844824"/>
              <a:ext cx="7704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그러나 급속한 성장과 양적 팽창 이후에 변화하는 현대세계에 적응하지 못하고 침체기를 맞고 있으며 다양한 문제들이 발생되고 있음</a:t>
              </a:r>
              <a:endParaRPr lang="ko-KR" altLang="en-US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2987824" y="980728"/>
            <a:ext cx="2592288" cy="4896544"/>
          </a:xfrm>
          <a:prstGeom prst="rect">
            <a:avLst/>
          </a:prstGeom>
          <a:blipFill dpi="0" rotWithShape="1">
            <a:blip r:embed="rId4" cstate="print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7"/>
          <p:cNvGrpSpPr/>
          <p:nvPr/>
        </p:nvGrpSpPr>
        <p:grpSpPr>
          <a:xfrm>
            <a:off x="539552" y="4437112"/>
            <a:ext cx="8136904" cy="923330"/>
            <a:chOff x="539552" y="1844824"/>
            <a:chExt cx="8136904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971600" y="1844824"/>
              <a:ext cx="77048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한국 교회와 </a:t>
              </a:r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레지오는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세속화의 영향에 크게 위협받고 있다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</a:p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때문에 </a:t>
              </a:r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레지오의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정체성을 회복하고 급변하는 현대사회에 복음의 빛을 </a:t>
              </a:r>
              <a:endParaRPr lang="en-US" altLang="ko-KR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밝히기 위해서는 어떤 형태로든 </a:t>
              </a:r>
              <a:r>
                <a:rPr lang="ko-KR" altLang="en-US" b="1" dirty="0" err="1" smtClean="0">
                  <a:latin typeface="맑은 고딕" pitchFamily="50" charset="-127"/>
                  <a:ea typeface="맑은 고딕" pitchFamily="50" charset="-127"/>
                </a:rPr>
                <a:t>한국레지오는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 변화되고 쇄신되어야 한다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39552" y="1844824"/>
              <a:ext cx="360000" cy="360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123728" y="2629361"/>
            <a:ext cx="41764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ko-KR" altLang="en-US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감사합니다</a:t>
            </a:r>
            <a:endParaRPr lang="en-US" altLang="ko-KR" sz="6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987824" y="980728"/>
            <a:ext cx="2592288" cy="4896544"/>
          </a:xfrm>
          <a:prstGeom prst="rect">
            <a:avLst/>
          </a:prstGeom>
          <a:blipFill dpi="0" rotWithShape="1">
            <a:blip r:embed="rId3" cstate="print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148478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1. 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sz="2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실태 조사</a:t>
            </a:r>
            <a:endParaRPr lang="ko-KR" altLang="en-US" sz="28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699792" y="1988840"/>
            <a:ext cx="6120680" cy="576064"/>
            <a:chOff x="2699792" y="1772816"/>
            <a:chExt cx="6120680" cy="576064"/>
          </a:xfrm>
        </p:grpSpPr>
        <p:grpSp>
          <p:nvGrpSpPr>
            <p:cNvPr id="9" name="그룹 8"/>
            <p:cNvGrpSpPr/>
            <p:nvPr/>
          </p:nvGrpSpPr>
          <p:grpSpPr>
            <a:xfrm>
              <a:off x="2843808" y="1772816"/>
              <a:ext cx="5976664" cy="576064"/>
              <a:chOff x="2843808" y="1772816"/>
              <a:chExt cx="5976664" cy="57606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843808" y="1772816"/>
                <a:ext cx="59766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평화신문 자료</a:t>
                </a:r>
                <a:r>
                  <a:rPr lang="en-US" altLang="ko-K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. </a:t>
                </a:r>
                <a:r>
                  <a:rPr lang="ko-KR" alt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서울</a:t>
                </a:r>
                <a:r>
                  <a:rPr lang="en-US" altLang="ko-K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Se. </a:t>
                </a:r>
                <a:r>
                  <a:rPr lang="ko-KR" alt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와 통합사목 연구소 공동추진</a:t>
                </a:r>
                <a:r>
                  <a:rPr lang="en-US" altLang="ko-K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. 2006 </a:t>
                </a:r>
                <a:r>
                  <a:rPr lang="ko-KR" alt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  </a:t>
                </a:r>
                <a:endParaRPr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843808" y="2010326"/>
                <a:ext cx="59766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설문조사  </a:t>
                </a:r>
                <a:r>
                  <a:rPr lang="en-US" altLang="ko-K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‘</a:t>
                </a:r>
                <a:r>
                  <a:rPr lang="ko-KR" altLang="en-US" sz="16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레지오의</a:t>
                </a:r>
                <a:r>
                  <a:rPr lang="ko-KR" alt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 현황과 전망</a:t>
                </a:r>
                <a:r>
                  <a:rPr lang="en-US" altLang="ko-K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</a:rPr>
                  <a:t>’</a:t>
                </a:r>
                <a:endParaRPr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0" name="타원 9"/>
            <p:cNvSpPr/>
            <p:nvPr/>
          </p:nvSpPr>
          <p:spPr>
            <a:xfrm>
              <a:off x="2699792" y="1880848"/>
              <a:ext cx="180000" cy="18000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9792" y="2096872"/>
              <a:ext cx="180000" cy="180000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1331640" y="3111351"/>
            <a:ext cx="6552728" cy="749697"/>
            <a:chOff x="1331640" y="3111351"/>
            <a:chExt cx="6552728" cy="749697"/>
          </a:xfrm>
        </p:grpSpPr>
        <p:grpSp>
          <p:nvGrpSpPr>
            <p:cNvPr id="16" name="그룹 15"/>
            <p:cNvGrpSpPr/>
            <p:nvPr/>
          </p:nvGrpSpPr>
          <p:grpSpPr>
            <a:xfrm>
              <a:off x="1331640" y="3111351"/>
              <a:ext cx="5688632" cy="400110"/>
              <a:chOff x="1331640" y="2607295"/>
              <a:chExt cx="5688632" cy="40011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619672" y="2607295"/>
                <a:ext cx="540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서울지역 </a:t>
                </a:r>
                <a:r>
                  <a:rPr lang="ko-KR" altLang="en-US" sz="20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레지오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간부 대상 설문조사</a:t>
                </a:r>
                <a:endParaRPr lang="ko-KR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1331640" y="2636912"/>
                <a:ext cx="288000" cy="288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907704" y="3522494"/>
              <a:ext cx="59766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9</a:t>
              </a:r>
              <a:r>
                <a:rPr lang="ko-KR" alt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천명 대상 설문 조사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.   </a:t>
              </a:r>
              <a:r>
                <a:rPr lang="ko-KR" alt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응답인원  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5,731</a:t>
              </a:r>
              <a:r>
                <a:rPr lang="ko-KR" alt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명 내용 집계 파악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331640" y="4397042"/>
            <a:ext cx="5688632" cy="400110"/>
            <a:chOff x="1331640" y="2607295"/>
            <a:chExt cx="5688632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1619672" y="2607295"/>
              <a:ext cx="540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현실의 면밀한 파악 기여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331640" y="2636912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331640" y="5333146"/>
            <a:ext cx="5688632" cy="400110"/>
            <a:chOff x="1331640" y="2607295"/>
            <a:chExt cx="5688632" cy="400110"/>
          </a:xfrm>
        </p:grpSpPr>
        <p:sp>
          <p:nvSpPr>
            <p:cNvPr id="22" name="TextBox 21"/>
            <p:cNvSpPr txBox="1"/>
            <p:nvPr/>
          </p:nvSpPr>
          <p:spPr>
            <a:xfrm>
              <a:off x="1619672" y="2607295"/>
              <a:ext cx="540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보완되고 쇄신되어야 할 방안 모색의 계기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331640" y="2636912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98072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en-US" altLang="ko-KR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연령대 별</a:t>
            </a:r>
            <a:endParaRPr lang="ko-KR" altLang="en-US" sz="24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251521" y="1124744"/>
            <a:ext cx="7056785" cy="3096344"/>
            <a:chOff x="-439716" y="1412776"/>
            <a:chExt cx="4788024" cy="3096344"/>
          </a:xfrm>
        </p:grpSpPr>
        <p:graphicFrame>
          <p:nvGraphicFramePr>
            <p:cNvPr id="24" name="차트 23"/>
            <p:cNvGraphicFramePr/>
            <p:nvPr/>
          </p:nvGraphicFramePr>
          <p:xfrm>
            <a:off x="-439716" y="1556792"/>
            <a:ext cx="4788024" cy="2952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33" name="그룹 32"/>
            <p:cNvGrpSpPr/>
            <p:nvPr/>
          </p:nvGrpSpPr>
          <p:grpSpPr>
            <a:xfrm>
              <a:off x="1074862" y="1412776"/>
              <a:ext cx="3273445" cy="2168951"/>
              <a:chOff x="1074862" y="1412776"/>
              <a:chExt cx="3273445" cy="216895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465721" y="2996952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50 </a:t>
                </a:r>
                <a:r>
                  <a:rPr lang="ko-KR" altLang="en-US" sz="1600" b="1" dirty="0" smtClean="0">
                    <a:latin typeface="맑은 고딕" pitchFamily="50" charset="-127"/>
                    <a:ea typeface="맑은 고딕" pitchFamily="50" charset="-127"/>
                  </a:rPr>
                  <a:t>대</a:t>
                </a:r>
                <a:endParaRPr lang="en-US" altLang="ko-KR" sz="16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(48.5%)</a:t>
                </a:r>
                <a:endParaRPr lang="ko-KR" altLang="en-US" sz="16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149724" y="2204864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itchFamily="50" charset="-127"/>
                    <a:ea typeface="맑은 고딕" pitchFamily="50" charset="-127"/>
                  </a:rPr>
                  <a:t>4</a:t>
                </a:r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0 </a:t>
                </a:r>
                <a:r>
                  <a:rPr lang="ko-KR" altLang="en-US" sz="1600" b="1" dirty="0" smtClean="0">
                    <a:latin typeface="맑은 고딕" pitchFamily="50" charset="-127"/>
                    <a:ea typeface="맑은 고딕" pitchFamily="50" charset="-127"/>
                  </a:rPr>
                  <a:t>대</a:t>
                </a:r>
                <a:endParaRPr lang="en-US" altLang="ko-KR" sz="16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(25.3%)</a:t>
                </a:r>
                <a:endParaRPr lang="ko-KR" altLang="en-US" sz="16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74862" y="2060848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60</a:t>
                </a:r>
                <a:r>
                  <a:rPr lang="ko-KR" altLang="en-US" sz="1600" b="1" dirty="0" err="1" smtClean="0">
                    <a:latin typeface="맑은 고딕" pitchFamily="50" charset="-127"/>
                    <a:ea typeface="맑은 고딕" pitchFamily="50" charset="-127"/>
                  </a:rPr>
                  <a:t>대이상</a:t>
                </a:r>
                <a:endParaRPr lang="en-US" altLang="ko-KR" sz="16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(21.7%)</a:t>
                </a:r>
                <a:endParaRPr lang="ko-KR" altLang="en-US" sz="16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설명선 1 27"/>
              <p:cNvSpPr/>
              <p:nvPr/>
            </p:nvSpPr>
            <p:spPr>
              <a:xfrm>
                <a:off x="3052163" y="1412776"/>
                <a:ext cx="1296144" cy="288032"/>
              </a:xfrm>
              <a:prstGeom prst="borderCallout1">
                <a:avLst>
                  <a:gd name="adj1" fmla="val 44590"/>
                  <a:gd name="adj2" fmla="val -599"/>
                  <a:gd name="adj3" fmla="val 182637"/>
                  <a:gd name="adj4" fmla="val -7079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20</a:t>
                </a:r>
                <a:r>
                  <a:rPr lang="ko-KR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대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(1.6%)</a:t>
                </a:r>
                <a:endParaRPr lang="ko-KR" altLang="en-US" sz="1400" b="1" dirty="0">
                  <a:latin typeface="+mj-ea"/>
                  <a:ea typeface="+mj-ea"/>
                </a:endParaRPr>
              </a:p>
            </p:txBody>
          </p:sp>
          <p:sp>
            <p:nvSpPr>
              <p:cNvPr id="29" name="설명선 1 28"/>
              <p:cNvSpPr/>
              <p:nvPr/>
            </p:nvSpPr>
            <p:spPr>
              <a:xfrm>
                <a:off x="3052162" y="1772816"/>
                <a:ext cx="1296144" cy="288032"/>
              </a:xfrm>
              <a:prstGeom prst="borderCallout1">
                <a:avLst>
                  <a:gd name="adj1" fmla="val 44590"/>
                  <a:gd name="adj2" fmla="val -599"/>
                  <a:gd name="adj3" fmla="val 101426"/>
                  <a:gd name="adj4" fmla="val -6604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30</a:t>
                </a:r>
                <a:r>
                  <a:rPr lang="ko-KR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대 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(2.6%)</a:t>
                </a:r>
                <a:endParaRPr lang="ko-KR" altLang="en-US" sz="1400" b="1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115616" y="4509120"/>
            <a:ext cx="6624736" cy="400110"/>
            <a:chOff x="1331640" y="2607295"/>
            <a:chExt cx="6624736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응답자 연령 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19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세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-85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세 분포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 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평균연령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53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세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1115616" y="5189130"/>
            <a:ext cx="6624736" cy="400110"/>
            <a:chOff x="1331640" y="2607295"/>
            <a:chExt cx="6624736" cy="400110"/>
          </a:xfrm>
        </p:grpSpPr>
        <p:sp>
          <p:nvSpPr>
            <p:cNvPr id="36" name="TextBox 35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연령대별 분포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 최고치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 40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 60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 순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 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1115616" y="5837202"/>
            <a:ext cx="6624736" cy="400110"/>
            <a:chOff x="1331640" y="2607295"/>
            <a:chExt cx="6624736" cy="400110"/>
          </a:xfrm>
        </p:grpSpPr>
        <p:sp>
          <p:nvSpPr>
            <p:cNvPr id="39" name="TextBox 38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젊은 층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20-30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 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4%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선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중노년층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50-60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70% 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차지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98072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en-US" altLang="ko-KR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연령대 별</a:t>
            </a:r>
            <a:endParaRPr lang="ko-KR" altLang="en-US" sz="24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33"/>
          <p:cNvGrpSpPr/>
          <p:nvPr/>
        </p:nvGrpSpPr>
        <p:grpSpPr>
          <a:xfrm>
            <a:off x="251521" y="1124744"/>
            <a:ext cx="7056785" cy="3096344"/>
            <a:chOff x="-439716" y="1412776"/>
            <a:chExt cx="4788024" cy="3096344"/>
          </a:xfrm>
        </p:grpSpPr>
        <p:graphicFrame>
          <p:nvGraphicFramePr>
            <p:cNvPr id="24" name="차트 23"/>
            <p:cNvGraphicFramePr/>
            <p:nvPr/>
          </p:nvGraphicFramePr>
          <p:xfrm>
            <a:off x="-439716" y="1556792"/>
            <a:ext cx="4788024" cy="2952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3" name="그룹 32"/>
            <p:cNvGrpSpPr/>
            <p:nvPr/>
          </p:nvGrpSpPr>
          <p:grpSpPr>
            <a:xfrm>
              <a:off x="1074862" y="1412776"/>
              <a:ext cx="3273445" cy="2168951"/>
              <a:chOff x="1074862" y="1412776"/>
              <a:chExt cx="3273445" cy="216895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465721" y="2996952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50 </a:t>
                </a:r>
                <a:r>
                  <a:rPr lang="ko-KR" altLang="en-US" sz="1600" b="1" dirty="0" smtClean="0">
                    <a:latin typeface="맑은 고딕" pitchFamily="50" charset="-127"/>
                    <a:ea typeface="맑은 고딕" pitchFamily="50" charset="-127"/>
                  </a:rPr>
                  <a:t>대</a:t>
                </a:r>
                <a:endParaRPr lang="en-US" altLang="ko-KR" sz="16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(48.5%)</a:t>
                </a:r>
                <a:endParaRPr lang="ko-KR" altLang="en-US" sz="16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149724" y="2204864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itchFamily="50" charset="-127"/>
                    <a:ea typeface="맑은 고딕" pitchFamily="50" charset="-127"/>
                  </a:rPr>
                  <a:t>4</a:t>
                </a:r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0 </a:t>
                </a:r>
                <a:r>
                  <a:rPr lang="ko-KR" altLang="en-US" sz="1600" b="1" dirty="0" smtClean="0">
                    <a:latin typeface="맑은 고딕" pitchFamily="50" charset="-127"/>
                    <a:ea typeface="맑은 고딕" pitchFamily="50" charset="-127"/>
                  </a:rPr>
                  <a:t>대</a:t>
                </a:r>
                <a:endParaRPr lang="en-US" altLang="ko-KR" sz="16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(25.3%)</a:t>
                </a:r>
                <a:endParaRPr lang="ko-KR" altLang="en-US" sz="16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74862" y="2060848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60</a:t>
                </a:r>
                <a:r>
                  <a:rPr lang="ko-KR" altLang="en-US" sz="1600" b="1" dirty="0" err="1" smtClean="0">
                    <a:latin typeface="맑은 고딕" pitchFamily="50" charset="-127"/>
                    <a:ea typeface="맑은 고딕" pitchFamily="50" charset="-127"/>
                  </a:rPr>
                  <a:t>대이상</a:t>
                </a:r>
                <a:endParaRPr lang="en-US" altLang="ko-KR" sz="16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algn="ctr"/>
                <a:r>
                  <a:rPr lang="en-US" altLang="ko-KR" sz="1600" b="1" dirty="0" smtClean="0">
                    <a:latin typeface="맑은 고딕" pitchFamily="50" charset="-127"/>
                    <a:ea typeface="맑은 고딕" pitchFamily="50" charset="-127"/>
                  </a:rPr>
                  <a:t>(21.7%)</a:t>
                </a:r>
                <a:endParaRPr lang="ko-KR" altLang="en-US" sz="16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설명선 1 27"/>
              <p:cNvSpPr/>
              <p:nvPr/>
            </p:nvSpPr>
            <p:spPr>
              <a:xfrm>
                <a:off x="3052163" y="1412776"/>
                <a:ext cx="1296144" cy="288032"/>
              </a:xfrm>
              <a:prstGeom prst="borderCallout1">
                <a:avLst>
                  <a:gd name="adj1" fmla="val 44590"/>
                  <a:gd name="adj2" fmla="val -599"/>
                  <a:gd name="adj3" fmla="val 182637"/>
                  <a:gd name="adj4" fmla="val -7079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20</a:t>
                </a:r>
                <a:r>
                  <a:rPr lang="ko-KR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대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(1.6%)</a:t>
                </a:r>
                <a:endParaRPr lang="ko-KR" altLang="en-US" sz="1400" b="1" dirty="0">
                  <a:latin typeface="+mj-ea"/>
                  <a:ea typeface="+mj-ea"/>
                </a:endParaRPr>
              </a:p>
            </p:txBody>
          </p:sp>
          <p:sp>
            <p:nvSpPr>
              <p:cNvPr id="29" name="설명선 1 28"/>
              <p:cNvSpPr/>
              <p:nvPr/>
            </p:nvSpPr>
            <p:spPr>
              <a:xfrm>
                <a:off x="3052162" y="1772816"/>
                <a:ext cx="1296144" cy="288032"/>
              </a:xfrm>
              <a:prstGeom prst="borderCallout1">
                <a:avLst>
                  <a:gd name="adj1" fmla="val 44590"/>
                  <a:gd name="adj2" fmla="val -599"/>
                  <a:gd name="adj3" fmla="val 101426"/>
                  <a:gd name="adj4" fmla="val -6604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30</a:t>
                </a:r>
                <a:r>
                  <a:rPr lang="ko-KR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대 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(2.6%)</a:t>
                </a:r>
                <a:endParaRPr lang="ko-KR" altLang="en-US" sz="1400" b="1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35" name="그룹 34"/>
          <p:cNvGrpSpPr/>
          <p:nvPr/>
        </p:nvGrpSpPr>
        <p:grpSpPr>
          <a:xfrm>
            <a:off x="1115616" y="4242574"/>
            <a:ext cx="5256584" cy="698594"/>
            <a:chOff x="1115616" y="4293096"/>
            <a:chExt cx="5256584" cy="698594"/>
          </a:xfrm>
        </p:grpSpPr>
        <p:grpSp>
          <p:nvGrpSpPr>
            <p:cNvPr id="4" name="그룹 29"/>
            <p:cNvGrpSpPr/>
            <p:nvPr/>
          </p:nvGrpSpPr>
          <p:grpSpPr>
            <a:xfrm>
              <a:off x="1115616" y="4293096"/>
              <a:ext cx="4896544" cy="400110"/>
              <a:chOff x="1331640" y="2607295"/>
              <a:chExt cx="4896544" cy="40011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619672" y="2607295"/>
                <a:ext cx="46085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젊은 층이 적은 이유</a:t>
                </a:r>
                <a:endParaRPr lang="ko-KR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331640" y="2679335"/>
                <a:ext cx="288000" cy="288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1619672" y="4653136"/>
              <a:ext cx="2520280" cy="338554"/>
              <a:chOff x="1619672" y="4653136"/>
              <a:chExt cx="2520280" cy="338554"/>
            </a:xfrm>
          </p:grpSpPr>
          <p:sp>
            <p:nvSpPr>
              <p:cNvPr id="21" name="타원 20"/>
              <p:cNvSpPr/>
              <p:nvPr/>
            </p:nvSpPr>
            <p:spPr>
              <a:xfrm>
                <a:off x="1619672" y="4725144"/>
                <a:ext cx="180000" cy="180000"/>
              </a:xfrm>
              <a:prstGeom prst="ellipse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763688" y="4653136"/>
                <a:ext cx="23762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직장</a:t>
                </a:r>
                <a:r>
                  <a:rPr lang="en-US" altLang="ko-KR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경제적인 문제</a:t>
                </a:r>
                <a:endParaRPr lang="ko-KR" altLang="en-US" sz="1600" b="1" dirty="0">
                  <a:solidFill>
                    <a:schemeClr val="tx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30" name="그룹 29"/>
            <p:cNvGrpSpPr/>
            <p:nvPr/>
          </p:nvGrpSpPr>
          <p:grpSpPr>
            <a:xfrm>
              <a:off x="3851920" y="4653136"/>
              <a:ext cx="2520280" cy="338554"/>
              <a:chOff x="1187624" y="4653136"/>
              <a:chExt cx="2520280" cy="338554"/>
            </a:xfrm>
          </p:grpSpPr>
          <p:sp>
            <p:nvSpPr>
              <p:cNvPr id="33" name="타원 32"/>
              <p:cNvSpPr/>
              <p:nvPr/>
            </p:nvSpPr>
            <p:spPr>
              <a:xfrm>
                <a:off x="1187624" y="4725144"/>
                <a:ext cx="180000" cy="180000"/>
              </a:xfrm>
              <a:prstGeom prst="ellipse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331640" y="4653136"/>
                <a:ext cx="23762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시대적 종교의식 변화</a:t>
                </a:r>
                <a:endParaRPr lang="ko-KR" altLang="en-US" sz="1600" b="1" dirty="0">
                  <a:solidFill>
                    <a:schemeClr val="tx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grpSp>
        <p:nvGrpSpPr>
          <p:cNvPr id="38" name="그룹 37"/>
          <p:cNvGrpSpPr/>
          <p:nvPr/>
        </p:nvGrpSpPr>
        <p:grpSpPr>
          <a:xfrm>
            <a:off x="1115616" y="5013176"/>
            <a:ext cx="7200800" cy="698594"/>
            <a:chOff x="1115616" y="4293096"/>
            <a:chExt cx="7200800" cy="698594"/>
          </a:xfrm>
        </p:grpSpPr>
        <p:grpSp>
          <p:nvGrpSpPr>
            <p:cNvPr id="41" name="그룹 29"/>
            <p:cNvGrpSpPr/>
            <p:nvPr/>
          </p:nvGrpSpPr>
          <p:grpSpPr>
            <a:xfrm>
              <a:off x="1115616" y="4293096"/>
              <a:ext cx="4896544" cy="400110"/>
              <a:chOff x="1331640" y="2607295"/>
              <a:chExt cx="4896544" cy="40011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619672" y="2607295"/>
                <a:ext cx="46085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중</a:t>
                </a:r>
                <a:r>
                  <a:rPr lang="en-US" altLang="ko-KR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. 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노년층이 많은 이유</a:t>
                </a:r>
                <a:endParaRPr lang="ko-KR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331640" y="2679335"/>
                <a:ext cx="288000" cy="288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22"/>
            <p:cNvGrpSpPr/>
            <p:nvPr/>
          </p:nvGrpSpPr>
          <p:grpSpPr>
            <a:xfrm>
              <a:off x="1619672" y="4653136"/>
              <a:ext cx="2016224" cy="338554"/>
              <a:chOff x="1619672" y="4653136"/>
              <a:chExt cx="2016224" cy="338554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1619672" y="4725144"/>
                <a:ext cx="180000" cy="180000"/>
              </a:xfrm>
              <a:prstGeom prst="ellipse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835696" y="4653136"/>
                <a:ext cx="18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종교적 관심 증대</a:t>
                </a:r>
                <a:endParaRPr lang="ko-KR" altLang="en-US" sz="1600" b="1" dirty="0">
                  <a:solidFill>
                    <a:schemeClr val="tx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43" name="그룹 29"/>
            <p:cNvGrpSpPr/>
            <p:nvPr/>
          </p:nvGrpSpPr>
          <p:grpSpPr>
            <a:xfrm>
              <a:off x="3851920" y="4653136"/>
              <a:ext cx="4464496" cy="338554"/>
              <a:chOff x="1187624" y="4653136"/>
              <a:chExt cx="4464496" cy="338554"/>
            </a:xfrm>
          </p:grpSpPr>
          <p:sp>
            <p:nvSpPr>
              <p:cNvPr id="44" name="타원 43"/>
              <p:cNvSpPr/>
              <p:nvPr/>
            </p:nvSpPr>
            <p:spPr>
              <a:xfrm>
                <a:off x="1187624" y="4725144"/>
                <a:ext cx="180000" cy="180000"/>
              </a:xfrm>
              <a:prstGeom prst="ellipse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403648" y="4653136"/>
                <a:ext cx="42484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경제적</a:t>
                </a:r>
                <a:r>
                  <a:rPr lang="en-US" altLang="ko-KR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사회적 여유 → 교회활동 적극 참여</a:t>
                </a:r>
                <a:endParaRPr lang="ko-KR" altLang="en-US" sz="1600" b="1" dirty="0">
                  <a:solidFill>
                    <a:schemeClr val="tx2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grpSp>
        <p:nvGrpSpPr>
          <p:cNvPr id="51" name="그룹 29"/>
          <p:cNvGrpSpPr/>
          <p:nvPr/>
        </p:nvGrpSpPr>
        <p:grpSpPr>
          <a:xfrm>
            <a:off x="1115616" y="5805264"/>
            <a:ext cx="4896544" cy="400110"/>
            <a:chOff x="1331640" y="2607295"/>
            <a:chExt cx="4896544" cy="400110"/>
          </a:xfrm>
        </p:grpSpPr>
        <p:sp>
          <p:nvSpPr>
            <p:cNvPr id="58" name="TextBox 57"/>
            <p:cNvSpPr txBox="1"/>
            <p:nvPr/>
          </p:nvSpPr>
          <p:spPr>
            <a:xfrm>
              <a:off x="1619672" y="2607295"/>
              <a:ext cx="4608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고령화 문제에 심각하게 직면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98072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가입 동기</a:t>
            </a:r>
            <a:endParaRPr lang="ko-KR" altLang="en-US" sz="24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" name="그룹 29"/>
          <p:cNvGrpSpPr/>
          <p:nvPr/>
        </p:nvGrpSpPr>
        <p:grpSpPr>
          <a:xfrm>
            <a:off x="1691680" y="4293096"/>
            <a:ext cx="4896544" cy="400110"/>
            <a:chOff x="1331640" y="2607295"/>
            <a:chExt cx="4896544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1619672" y="2607295"/>
              <a:ext cx="4608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자신의 영적 성장을 위해서 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(41.6%)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51521" y="836712"/>
            <a:ext cx="8352927" cy="3384376"/>
            <a:chOff x="251521" y="836712"/>
            <a:chExt cx="8352927" cy="3384376"/>
          </a:xfrm>
        </p:grpSpPr>
        <p:grpSp>
          <p:nvGrpSpPr>
            <p:cNvPr id="2" name="그룹 33"/>
            <p:cNvGrpSpPr/>
            <p:nvPr/>
          </p:nvGrpSpPr>
          <p:grpSpPr>
            <a:xfrm>
              <a:off x="251521" y="1268760"/>
              <a:ext cx="7056785" cy="2952328"/>
              <a:chOff x="-439716" y="1556792"/>
              <a:chExt cx="4788024" cy="2952328"/>
            </a:xfrm>
          </p:grpSpPr>
          <p:graphicFrame>
            <p:nvGraphicFramePr>
              <p:cNvPr id="24" name="차트 23"/>
              <p:cNvGraphicFramePr/>
              <p:nvPr/>
            </p:nvGraphicFramePr>
            <p:xfrm>
              <a:off x="-439716" y="1556792"/>
              <a:ext cx="4788024" cy="29523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3" name="그룹 32"/>
              <p:cNvGrpSpPr/>
              <p:nvPr/>
            </p:nvGrpSpPr>
            <p:grpSpPr>
              <a:xfrm>
                <a:off x="1221434" y="2204864"/>
                <a:ext cx="2080418" cy="1376863"/>
                <a:chOff x="1221434" y="2204864"/>
                <a:chExt cx="2080418" cy="1376863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1221434" y="2996952"/>
                  <a:ext cx="115212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1600" b="1" dirty="0" smtClean="0">
                      <a:solidFill>
                        <a:schemeClr val="bg1">
                          <a:lumMod val="9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단원권유</a:t>
                  </a:r>
                  <a:endParaRPr lang="en-US" altLang="ko-KR" sz="1600" b="1" dirty="0" smtClean="0">
                    <a:solidFill>
                      <a:schemeClr val="bg1">
                        <a:lumMod val="9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  <a:p>
                  <a:pPr algn="ctr"/>
                  <a:r>
                    <a:rPr lang="en-US" altLang="ko-KR" sz="1600" b="1" dirty="0" smtClean="0">
                      <a:solidFill>
                        <a:schemeClr val="bg1">
                          <a:lumMod val="9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(31.4%)</a:t>
                  </a:r>
                  <a:endParaRPr lang="ko-KR" altLang="en-US" sz="1600" b="1" dirty="0">
                    <a:solidFill>
                      <a:schemeClr val="bg1">
                        <a:lumMod val="9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2149724" y="2204864"/>
                  <a:ext cx="115212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1600" b="1" dirty="0" err="1" smtClean="0">
                      <a:solidFill>
                        <a:schemeClr val="bg1">
                          <a:lumMod val="9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영적성장</a:t>
                  </a:r>
                  <a:endParaRPr lang="en-US" altLang="ko-KR" sz="1600" b="1" dirty="0" smtClean="0">
                    <a:solidFill>
                      <a:schemeClr val="bg1">
                        <a:lumMod val="9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  <a:p>
                  <a:pPr algn="ctr"/>
                  <a:r>
                    <a:rPr lang="en-US" altLang="ko-KR" sz="1600" b="1" dirty="0" smtClean="0">
                      <a:solidFill>
                        <a:schemeClr val="bg1">
                          <a:lumMod val="9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(41.6%)</a:t>
                  </a:r>
                  <a:endParaRPr lang="ko-KR" altLang="en-US" sz="1600" b="1" dirty="0">
                    <a:solidFill>
                      <a:schemeClr val="bg1">
                        <a:lumMod val="9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</p:grpSp>
        <p:sp>
          <p:nvSpPr>
            <p:cNvPr id="36" name="설명선 1 35"/>
            <p:cNvSpPr/>
            <p:nvPr/>
          </p:nvSpPr>
          <p:spPr>
            <a:xfrm>
              <a:off x="6228184" y="836712"/>
              <a:ext cx="2376264" cy="1440160"/>
            </a:xfrm>
            <a:prstGeom prst="borderCallout1">
              <a:avLst>
                <a:gd name="adj1" fmla="val 13582"/>
                <a:gd name="adj2" fmla="val -279"/>
                <a:gd name="adj3" fmla="val 68941"/>
                <a:gd name="adj4" fmla="val -126033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사회활동 참여 </a:t>
              </a:r>
              <a:r>
                <a:rPr lang="en-US" altLang="ko-K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(4.1%)</a:t>
              </a:r>
            </a:p>
            <a:p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친교 </a:t>
              </a:r>
              <a:r>
                <a:rPr lang="en-US" altLang="ko-K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(2.5%)</a:t>
              </a:r>
            </a:p>
            <a:p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단원 </a:t>
              </a:r>
              <a:r>
                <a:rPr lang="ko-KR" altLang="en-US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표양</a:t>
              </a:r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(1.7%)</a:t>
              </a:r>
            </a:p>
            <a:p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사제 권유 </a:t>
              </a:r>
              <a:r>
                <a:rPr lang="en-US" altLang="ko-K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(1.6%)</a:t>
              </a:r>
            </a:p>
            <a:p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적당한 단체 없어 </a:t>
              </a:r>
              <a:r>
                <a:rPr lang="en-US" altLang="ko-K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(0.2%)</a:t>
              </a:r>
            </a:p>
            <a:p>
              <a:r>
                <a:rPr lang="ko-KR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기타 </a:t>
              </a:r>
              <a:r>
                <a:rPr lang="en-US" altLang="ko-K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(2.9)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619672" y="1988840"/>
            <a:ext cx="169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성모신심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(13.9%)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7" name="그룹 29"/>
          <p:cNvGrpSpPr/>
          <p:nvPr/>
        </p:nvGrpSpPr>
        <p:grpSpPr>
          <a:xfrm>
            <a:off x="1691680" y="4829090"/>
            <a:ext cx="5112568" cy="400110"/>
            <a:chOff x="1331640" y="2607295"/>
            <a:chExt cx="5112568" cy="400110"/>
          </a:xfrm>
        </p:grpSpPr>
        <p:sp>
          <p:nvSpPr>
            <p:cNvPr id="38" name="TextBox 37"/>
            <p:cNvSpPr txBox="1"/>
            <p:nvPr/>
          </p:nvSpPr>
          <p:spPr>
            <a:xfrm>
              <a:off x="1619672" y="2607295"/>
              <a:ext cx="4824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단원 권유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(31.4%)  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성모신심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(13.9%) 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순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691680" y="5405154"/>
            <a:ext cx="6192688" cy="810672"/>
            <a:chOff x="1115616" y="5405154"/>
            <a:chExt cx="6192688" cy="810672"/>
          </a:xfrm>
        </p:grpSpPr>
        <p:grpSp>
          <p:nvGrpSpPr>
            <p:cNvPr id="40" name="그룹 29"/>
            <p:cNvGrpSpPr/>
            <p:nvPr/>
          </p:nvGrpSpPr>
          <p:grpSpPr>
            <a:xfrm>
              <a:off x="1115616" y="5405154"/>
              <a:ext cx="6192688" cy="400110"/>
              <a:chOff x="1331640" y="2607295"/>
              <a:chExt cx="6192688" cy="40011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619672" y="2607295"/>
                <a:ext cx="5904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많</a:t>
                </a:r>
                <a:r>
                  <a:rPr lang="ko-KR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은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단원들이 </a:t>
                </a:r>
                <a:r>
                  <a:rPr lang="en-US" altLang="ko-KR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‘</a:t>
                </a:r>
                <a:r>
                  <a:rPr lang="ko-KR" altLang="en-US" sz="20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영적성장</a:t>
                </a:r>
                <a:r>
                  <a:rPr lang="en-US" altLang="ko-KR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’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위해 </a:t>
                </a:r>
                <a:r>
                  <a:rPr lang="ko-KR" altLang="en-US" sz="20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레지오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가입</a:t>
                </a:r>
                <a:endParaRPr lang="ko-KR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1331640" y="2679335"/>
                <a:ext cx="288000" cy="28800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1" name="그룹 50"/>
            <p:cNvGrpSpPr/>
            <p:nvPr/>
          </p:nvGrpSpPr>
          <p:grpSpPr>
            <a:xfrm>
              <a:off x="1475656" y="5877272"/>
              <a:ext cx="4032448" cy="338554"/>
              <a:chOff x="1475656" y="5877272"/>
              <a:chExt cx="4032448" cy="338554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619672" y="5877272"/>
                <a:ext cx="388843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 err="1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레지오</a:t>
                </a:r>
                <a:r>
                  <a:rPr lang="ko-KR" alt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주 목적인 </a:t>
                </a:r>
                <a:r>
                  <a:rPr lang="en-US" altLang="ko-KR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‘</a:t>
                </a:r>
                <a:r>
                  <a:rPr lang="ko-KR" alt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개인성화</a:t>
                </a:r>
                <a:r>
                  <a:rPr lang="en-US" altLang="ko-KR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’</a:t>
                </a:r>
                <a:r>
                  <a:rPr lang="ko-KR" altLang="en-US" sz="1600" b="1" dirty="0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와 부합</a:t>
                </a:r>
                <a:endParaRPr lang="ko-KR" altLang="en-US" sz="1600" b="1" dirty="0">
                  <a:solidFill>
                    <a:schemeClr val="accent1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1475656" y="5949280"/>
                <a:ext cx="180000" cy="180000"/>
              </a:xfrm>
              <a:prstGeom prst="ellipse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0" y="980728"/>
            <a:ext cx="7812360" cy="3528392"/>
            <a:chOff x="0" y="980728"/>
            <a:chExt cx="7812360" cy="3528392"/>
          </a:xfrm>
        </p:grpSpPr>
        <p:graphicFrame>
          <p:nvGraphicFramePr>
            <p:cNvPr id="23" name="차트 22"/>
            <p:cNvGraphicFramePr/>
            <p:nvPr/>
          </p:nvGraphicFramePr>
          <p:xfrm>
            <a:off x="0" y="1700808"/>
            <a:ext cx="6072336" cy="28083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4" name="설명선 1 33"/>
            <p:cNvSpPr/>
            <p:nvPr/>
          </p:nvSpPr>
          <p:spPr>
            <a:xfrm>
              <a:off x="5868144" y="980728"/>
              <a:ext cx="1944216" cy="1080120"/>
            </a:xfrm>
            <a:prstGeom prst="borderCallout1">
              <a:avLst>
                <a:gd name="adj1" fmla="val 28594"/>
                <a:gd name="adj2" fmla="val -352"/>
                <a:gd name="adj3" fmla="val 95109"/>
                <a:gd name="adj4" fmla="val -164041"/>
              </a:avLst>
            </a:prstGeom>
            <a:solidFill>
              <a:schemeClr val="accent6">
                <a:lumMod val="7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6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보람 없음 </a:t>
              </a:r>
              <a:r>
                <a:rPr lang="en-US" altLang="ko-KR" sz="16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(1.8%)</a:t>
              </a:r>
            </a:p>
            <a:p>
              <a:r>
                <a:rPr lang="ko-KR" altLang="en-US" sz="16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기타        </a:t>
              </a:r>
              <a:r>
                <a:rPr lang="en-US" altLang="ko-KR" sz="16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(0.9%)</a:t>
              </a:r>
            </a:p>
            <a:p>
              <a:r>
                <a:rPr lang="ko-KR" altLang="en-US" sz="16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무응답     </a:t>
              </a:r>
              <a:r>
                <a:rPr lang="en-US" altLang="ko-KR" sz="16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(1.7%)</a:t>
              </a:r>
              <a:endParaRPr lang="ko-KR" altLang="en-US" sz="16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5576" y="98072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  </a:t>
            </a:r>
            <a:r>
              <a:rPr lang="ko-KR" altLang="en-US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단원들이 보람을 느낄 때</a:t>
            </a:r>
            <a:endParaRPr lang="ko-KR" altLang="en-US" sz="24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5736" y="328498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영적성장</a:t>
            </a:r>
            <a:endParaRPr lang="en-US" altLang="ko-KR" sz="16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(38.0%)</a:t>
            </a:r>
            <a:endParaRPr lang="ko-KR" altLang="en-US" sz="16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5896" y="227687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형제애</a:t>
            </a:r>
            <a:endParaRPr lang="en-US" altLang="ko-KR" sz="16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(27.7%)</a:t>
            </a:r>
            <a:endParaRPr lang="ko-KR" altLang="en-US" sz="16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6" y="270892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가정성화</a:t>
            </a:r>
            <a:r>
              <a:rPr lang="en-US" altLang="ko-KR" sz="16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(8.3%)</a:t>
            </a:r>
            <a:endParaRPr lang="ko-KR" altLang="en-US" sz="16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528" y="198884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기적체험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(10.4%)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155679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봉사활동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(11.2%)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1115616" y="4653136"/>
            <a:ext cx="6624736" cy="400110"/>
            <a:chOff x="1331640" y="2607295"/>
            <a:chExt cx="6624736" cy="400110"/>
          </a:xfrm>
        </p:grpSpPr>
        <p:sp>
          <p:nvSpPr>
            <p:cNvPr id="40" name="TextBox 39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영적 성장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가정성화 포함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이 가장 높음 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1115616" y="5333146"/>
            <a:ext cx="6624736" cy="400110"/>
            <a:chOff x="1331640" y="2607295"/>
            <a:chExt cx="6624736" cy="400110"/>
          </a:xfrm>
        </p:grpSpPr>
        <p:sp>
          <p:nvSpPr>
            <p:cNvPr id="46" name="TextBox 45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레지오가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단원 영성에 노력 투자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1115616" y="5981218"/>
            <a:ext cx="6624736" cy="400110"/>
            <a:chOff x="1331640" y="2607295"/>
            <a:chExt cx="6624736" cy="400110"/>
          </a:xfrm>
        </p:grpSpPr>
        <p:sp>
          <p:nvSpPr>
            <p:cNvPr id="49" name="TextBox 48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단원간에 형제애를 통한 친교에도 관심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3372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>
            <a:off x="251520" y="1484784"/>
            <a:ext cx="8256240" cy="2968104"/>
            <a:chOff x="251520" y="1484784"/>
            <a:chExt cx="8256240" cy="2968104"/>
          </a:xfrm>
        </p:grpSpPr>
        <p:graphicFrame>
          <p:nvGraphicFramePr>
            <p:cNvPr id="20" name="차트 19"/>
            <p:cNvGraphicFramePr/>
            <p:nvPr/>
          </p:nvGraphicFramePr>
          <p:xfrm>
            <a:off x="2411760" y="1484784"/>
            <a:ext cx="6096000" cy="29681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7" name="그룹 36"/>
            <p:cNvGrpSpPr/>
            <p:nvPr/>
          </p:nvGrpSpPr>
          <p:grpSpPr>
            <a:xfrm>
              <a:off x="251520" y="1772816"/>
              <a:ext cx="3672408" cy="1584176"/>
              <a:chOff x="251520" y="1484784"/>
              <a:chExt cx="3672408" cy="1584176"/>
            </a:xfrm>
          </p:grpSpPr>
          <p:sp>
            <p:nvSpPr>
              <p:cNvPr id="32" name="직사각형 31"/>
              <p:cNvSpPr/>
              <p:nvPr/>
            </p:nvSpPr>
            <p:spPr>
              <a:xfrm>
                <a:off x="251520" y="1484784"/>
                <a:ext cx="2376264" cy="1584176"/>
              </a:xfrm>
              <a:prstGeom prst="rect">
                <a:avLst/>
              </a:prstGeom>
              <a:solidFill>
                <a:srgbClr val="00CCFF">
                  <a:alpha val="22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본당 사제의 무관심 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(5.8%)</a:t>
                </a:r>
              </a:p>
              <a:p>
                <a:r>
                  <a:rPr lang="ko-KR" altLang="en-US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편견 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(5.3%)</a:t>
                </a:r>
              </a:p>
              <a:p>
                <a:r>
                  <a:rPr lang="ko-KR" altLang="en-US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단원간의 갈등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(4.9%)</a:t>
                </a:r>
              </a:p>
              <a:p>
                <a:r>
                  <a:rPr lang="ko-KR" altLang="en-US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가족 갈등 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(4.0%)</a:t>
                </a:r>
              </a:p>
              <a:p>
                <a:r>
                  <a:rPr lang="ko-KR" altLang="en-US" sz="1400" b="1" dirty="0" err="1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소공동체와시간겹침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(3.9%)</a:t>
                </a:r>
              </a:p>
              <a:p>
                <a:r>
                  <a:rPr lang="ko-KR" altLang="en-US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기타 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rPr>
                  <a:t>(6.5%)</a:t>
                </a:r>
                <a:endParaRPr lang="ko-KR" altLang="en-US" sz="1400" b="1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36" name="직선 연결선 35"/>
              <p:cNvCxnSpPr/>
              <p:nvPr/>
            </p:nvCxnSpPr>
            <p:spPr>
              <a:xfrm>
                <a:off x="2627784" y="1700808"/>
                <a:ext cx="1296144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그룹 36"/>
          <p:cNvGrpSpPr/>
          <p:nvPr/>
        </p:nvGrpSpPr>
        <p:grpSpPr>
          <a:xfrm>
            <a:off x="1115616" y="4653136"/>
            <a:ext cx="6624736" cy="400110"/>
            <a:chOff x="1331640" y="2607295"/>
            <a:chExt cx="6624736" cy="400110"/>
          </a:xfrm>
        </p:grpSpPr>
        <p:sp>
          <p:nvSpPr>
            <p:cNvPr id="40" name="TextBox 39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주회합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불참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불성실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…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+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바쁜일상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  56.6%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" name="그룹 44"/>
          <p:cNvGrpSpPr/>
          <p:nvPr/>
        </p:nvGrpSpPr>
        <p:grpSpPr>
          <a:xfrm>
            <a:off x="1115616" y="5333146"/>
            <a:ext cx="6624736" cy="400110"/>
            <a:chOff x="1331640" y="2607295"/>
            <a:chExt cx="6624736" cy="400110"/>
          </a:xfrm>
        </p:grpSpPr>
        <p:sp>
          <p:nvSpPr>
            <p:cNvPr id="46" name="TextBox 45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형식적이고 생명력 없이 의무적인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주회합에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대한 불만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" name="그룹 47"/>
          <p:cNvGrpSpPr/>
          <p:nvPr/>
        </p:nvGrpSpPr>
        <p:grpSpPr>
          <a:xfrm>
            <a:off x="1115616" y="5981218"/>
            <a:ext cx="6624736" cy="400110"/>
            <a:chOff x="1331640" y="2607295"/>
            <a:chExt cx="6624736" cy="400110"/>
          </a:xfrm>
        </p:grpSpPr>
        <p:sp>
          <p:nvSpPr>
            <p:cNvPr id="49" name="TextBox 48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주회합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활성화를 위한 단장과 간부들의 역할 중요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323528" y="889556"/>
            <a:ext cx="47387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다</a:t>
            </a:r>
            <a:r>
              <a:rPr lang="en-US" altLang="ko-KR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단원들이 느끼는 어려움</a:t>
            </a:r>
            <a:endParaRPr lang="en-US" altLang="ko-KR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8144" y="198884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불성실한 </a:t>
            </a:r>
            <a:r>
              <a:rPr lang="ko-KR" altLang="en-US" sz="1400" b="1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주회합</a:t>
            </a:r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참석 </a:t>
            </a:r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(39.1%)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312180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바쁜 일상 </a:t>
            </a:r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(17.5%)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263691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형식적 </a:t>
            </a:r>
            <a:r>
              <a:rPr lang="ko-KR" altLang="en-US" sz="1400" b="1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주회</a:t>
            </a:r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(12.2%)</a:t>
            </a:r>
            <a:endParaRPr lang="ko-KR" altLang="en-US" sz="1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3372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6"/>
          <p:cNvGrpSpPr/>
          <p:nvPr/>
        </p:nvGrpSpPr>
        <p:grpSpPr>
          <a:xfrm>
            <a:off x="1115616" y="4437112"/>
            <a:ext cx="6840760" cy="400110"/>
            <a:chOff x="1331640" y="2607295"/>
            <a:chExt cx="6840760" cy="400110"/>
          </a:xfrm>
        </p:grpSpPr>
        <p:sp>
          <p:nvSpPr>
            <p:cNvPr id="40" name="TextBox 39"/>
            <p:cNvSpPr txBox="1"/>
            <p:nvPr/>
          </p:nvSpPr>
          <p:spPr>
            <a:xfrm>
              <a:off x="1619672" y="2607295"/>
              <a:ext cx="6552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소공동체 도입으로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레지오와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갈등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관계 </a:t>
              </a:r>
              <a:r>
                <a:rPr lang="ko-KR" alt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개선위한</a:t>
              </a:r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노력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" name="그룹 44"/>
          <p:cNvGrpSpPr/>
          <p:nvPr/>
        </p:nvGrpSpPr>
        <p:grpSpPr>
          <a:xfrm>
            <a:off x="1115616" y="5013176"/>
            <a:ext cx="6624736" cy="400110"/>
            <a:chOff x="1331640" y="2607295"/>
            <a:chExt cx="6624736" cy="400110"/>
          </a:xfrm>
        </p:grpSpPr>
        <p:sp>
          <p:nvSpPr>
            <p:cNvPr id="46" name="TextBox 45"/>
            <p:cNvSpPr txBox="1"/>
            <p:nvPr/>
          </p:nvSpPr>
          <p:spPr>
            <a:xfrm>
              <a:off x="1619672" y="2607295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대부분 단원들이 소공동체 일원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331640" y="2679335"/>
              <a:ext cx="288000" cy="28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755537" y="889556"/>
            <a:ext cx="38747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라</a:t>
            </a:r>
            <a:r>
              <a:rPr lang="en-US" altLang="ko-KR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소공동체와의 관계</a:t>
            </a:r>
            <a:endParaRPr lang="en-US" altLang="ko-KR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1691680" y="1403484"/>
            <a:ext cx="6120680" cy="2833380"/>
            <a:chOff x="1691680" y="1403484"/>
            <a:chExt cx="6120680" cy="2833380"/>
          </a:xfrm>
        </p:grpSpPr>
        <p:graphicFrame>
          <p:nvGraphicFramePr>
            <p:cNvPr id="23" name="차트 22"/>
            <p:cNvGraphicFramePr/>
            <p:nvPr/>
          </p:nvGraphicFramePr>
          <p:xfrm>
            <a:off x="1691680" y="1772816"/>
            <a:ext cx="6096000" cy="24640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5724128" y="1403484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dirty="0" smtClean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본당 봉사 직책</a:t>
              </a:r>
              <a:r>
                <a:rPr lang="en-US" altLang="ko-KR" dirty="0" smtClean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115616" y="5589240"/>
            <a:ext cx="6624736" cy="801380"/>
            <a:chOff x="1115616" y="5589240"/>
            <a:chExt cx="6624736" cy="801380"/>
          </a:xfrm>
        </p:grpSpPr>
        <p:grpSp>
          <p:nvGrpSpPr>
            <p:cNvPr id="4" name="그룹 47"/>
            <p:cNvGrpSpPr/>
            <p:nvPr/>
          </p:nvGrpSpPr>
          <p:grpSpPr>
            <a:xfrm>
              <a:off x="1115616" y="5589240"/>
              <a:ext cx="6624736" cy="400110"/>
              <a:chOff x="1331640" y="2607295"/>
              <a:chExt cx="6624736" cy="40011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619672" y="2607295"/>
                <a:ext cx="63367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구역장</a:t>
                </a:r>
                <a:r>
                  <a:rPr lang="en-US" altLang="ko-KR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반장 직분 겸직</a:t>
                </a:r>
                <a:r>
                  <a:rPr lang="en-US" altLang="ko-KR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20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시간겹침의</a:t>
                </a:r>
                <a:r>
                  <a:rPr lang="ko-KR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불만</a:t>
                </a:r>
                <a:r>
                  <a:rPr lang="en-US" altLang="ko-KR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(3.9%)</a:t>
                </a:r>
                <a:endParaRPr lang="ko-KR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331640" y="2679335"/>
                <a:ext cx="288000" cy="288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907704" y="6021288"/>
              <a:ext cx="4320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smtClean="0">
                  <a:solidFill>
                    <a:schemeClr val="accent1"/>
                  </a:solidFill>
                  <a:latin typeface="맑은 고딕" pitchFamily="50" charset="-127"/>
                  <a:ea typeface="맑은 고딕" pitchFamily="50" charset="-127"/>
                </a:rPr>
                <a:t>두 단체간 활동과 모임시간의 조화 이룸</a:t>
              </a:r>
              <a:endParaRPr lang="ko-KR" altLang="en-US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7" name="타원 26"/>
          <p:cNvSpPr/>
          <p:nvPr/>
        </p:nvSpPr>
        <p:spPr>
          <a:xfrm>
            <a:off x="1763688" y="6093296"/>
            <a:ext cx="180000" cy="180000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803</TotalTime>
  <Words>1461</Words>
  <Application>Microsoft Office PowerPoint</Application>
  <PresentationFormat>화면 슬라이드 쇼(4:3)</PresentationFormat>
  <Paragraphs>240</Paragraphs>
  <Slides>25</Slides>
  <Notes>18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흐름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SAMSUNG</dc:creator>
  <cp:lastModifiedBy>SAMSUNG</cp:lastModifiedBy>
  <cp:revision>72</cp:revision>
  <dcterms:created xsi:type="dcterms:W3CDTF">2019-07-19T21:57:05Z</dcterms:created>
  <dcterms:modified xsi:type="dcterms:W3CDTF">2019-07-20T15:04:43Z</dcterms:modified>
</cp:coreProperties>
</file>