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5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C9E2B-7B53-43CE-B7A4-F1F8C3613C54}" type="datetimeFigureOut">
              <a:rPr lang="ko-KR" altLang="en-US" smtClean="0"/>
              <a:pPr/>
              <a:t>2010-02-06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018BC-FC80-442B-BC76-13F02DCDA10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0C9E2-AC45-4340-80A1-3062C6E5F465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0626-2104-4D33-9A45-D0E64F3266CC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0626-2104-4D33-9A45-D0E64F3266CC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0626-2104-4D33-9A45-D0E64F3266CC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59A9-D176-4CB1-8784-4C93FAD1B7E4}" type="datetimeFigureOut">
              <a:rPr lang="ko-KR" altLang="en-US" smtClean="0"/>
              <a:pPr/>
              <a:t>2010-02-06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1B47-0318-4FC0-A2A1-BF049CA2881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59A9-D176-4CB1-8784-4C93FAD1B7E4}" type="datetimeFigureOut">
              <a:rPr lang="ko-KR" altLang="en-US" smtClean="0"/>
              <a:pPr/>
              <a:t>2010-02-06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1B47-0318-4FC0-A2A1-BF049CA2881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59A9-D176-4CB1-8784-4C93FAD1B7E4}" type="datetimeFigureOut">
              <a:rPr lang="ko-KR" altLang="en-US" smtClean="0"/>
              <a:pPr/>
              <a:t>2010-02-06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1B47-0318-4FC0-A2A1-BF049CA2881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59A9-D176-4CB1-8784-4C93FAD1B7E4}" type="datetimeFigureOut">
              <a:rPr lang="ko-KR" altLang="en-US" smtClean="0"/>
              <a:pPr/>
              <a:t>2010-02-06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1B47-0318-4FC0-A2A1-BF049CA2881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59A9-D176-4CB1-8784-4C93FAD1B7E4}" type="datetimeFigureOut">
              <a:rPr lang="ko-KR" altLang="en-US" smtClean="0"/>
              <a:pPr/>
              <a:t>2010-02-06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1B47-0318-4FC0-A2A1-BF049CA2881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59A9-D176-4CB1-8784-4C93FAD1B7E4}" type="datetimeFigureOut">
              <a:rPr lang="ko-KR" altLang="en-US" smtClean="0"/>
              <a:pPr/>
              <a:t>2010-02-06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1B47-0318-4FC0-A2A1-BF049CA2881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59A9-D176-4CB1-8784-4C93FAD1B7E4}" type="datetimeFigureOut">
              <a:rPr lang="ko-KR" altLang="en-US" smtClean="0"/>
              <a:pPr/>
              <a:t>2010-02-06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1B47-0318-4FC0-A2A1-BF049CA2881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59A9-D176-4CB1-8784-4C93FAD1B7E4}" type="datetimeFigureOut">
              <a:rPr lang="ko-KR" altLang="en-US" smtClean="0"/>
              <a:pPr/>
              <a:t>2010-02-06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1B47-0318-4FC0-A2A1-BF049CA2881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59A9-D176-4CB1-8784-4C93FAD1B7E4}" type="datetimeFigureOut">
              <a:rPr lang="ko-KR" altLang="en-US" smtClean="0"/>
              <a:pPr/>
              <a:t>2010-02-06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1B47-0318-4FC0-A2A1-BF049CA2881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59A9-D176-4CB1-8784-4C93FAD1B7E4}" type="datetimeFigureOut">
              <a:rPr lang="ko-KR" altLang="en-US" smtClean="0"/>
              <a:pPr/>
              <a:t>2010-02-06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1B47-0318-4FC0-A2A1-BF049CA2881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59A9-D176-4CB1-8784-4C93FAD1B7E4}" type="datetimeFigureOut">
              <a:rPr lang="ko-KR" altLang="en-US" smtClean="0"/>
              <a:pPr/>
              <a:t>2010-02-06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1B47-0318-4FC0-A2A1-BF049CA2881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D59A9-D176-4CB1-8784-4C93FAD1B7E4}" type="datetimeFigureOut">
              <a:rPr lang="ko-KR" altLang="en-US" smtClean="0"/>
              <a:pPr/>
              <a:t>2010-02-06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81B47-0318-4FC0-A2A1-BF049CA2881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1327149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B050"/>
                </a:solidFill>
              </a:rPr>
              <a:t>제</a:t>
            </a:r>
            <a:r>
              <a:rPr lang="en-US" altLang="ko-KR" b="1" dirty="0" smtClean="0">
                <a:solidFill>
                  <a:srgbClr val="00B050"/>
                </a:solidFill>
              </a:rPr>
              <a:t>50</a:t>
            </a:r>
            <a:r>
              <a:rPr lang="ko-KR" altLang="en-US" b="1" dirty="0" smtClean="0">
                <a:solidFill>
                  <a:srgbClr val="00B050"/>
                </a:solidFill>
              </a:rPr>
              <a:t>차 종합보고서</a:t>
            </a:r>
            <a:endParaRPr lang="ko-KR" altLang="en-US" b="1" dirty="0">
              <a:solidFill>
                <a:srgbClr val="00B050"/>
              </a:solidFill>
            </a:endParaRPr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>
          <a:xfrm>
            <a:off x="1357290" y="5214950"/>
            <a:ext cx="6400800" cy="1285884"/>
          </a:xfrm>
        </p:spPr>
        <p:txBody>
          <a:bodyPr/>
          <a:lstStyle/>
          <a:p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2010. 2. 7</a:t>
            </a:r>
          </a:p>
          <a:p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마산 치명자의 </a:t>
            </a:r>
            <a:r>
              <a:rPr lang="ko-KR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모후</a:t>
            </a:r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레지아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그림 5" descr="BAK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2143116"/>
            <a:ext cx="1752606" cy="27860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127000"/>
          </a:effectLst>
          <a:scene3d>
            <a:camera prst="perspectiveFront"/>
            <a:lightRig rig="threePt" dir="t"/>
          </a:scene3d>
          <a:sp3d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b="1" dirty="0" smtClean="0"/>
              <a:t>9.</a:t>
            </a:r>
            <a:r>
              <a:rPr lang="ko-KR" altLang="en-US" sz="4000" b="1" dirty="0" smtClean="0"/>
              <a:t>전년대비 조직현황</a:t>
            </a:r>
            <a:endParaRPr lang="ko-KR" altLang="en-US" sz="4000" b="1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500034" y="1500174"/>
          <a:ext cx="8143932" cy="4389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22"/>
                <a:gridCol w="1214446"/>
                <a:gridCol w="1285884"/>
                <a:gridCol w="1285884"/>
                <a:gridCol w="1500198"/>
                <a:gridCol w="1500198"/>
              </a:tblGrid>
              <a:tr h="10973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연 도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/>
                        <a:t>Co.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/>
                        <a:t>Cu.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/>
                        <a:t>Pr.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행동단원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협조단원</a:t>
                      </a:r>
                      <a:endParaRPr lang="ko-KR" altLang="en-US" sz="2400" dirty="0"/>
                    </a:p>
                  </a:txBody>
                  <a:tcPr anchor="ctr"/>
                </a:tc>
              </a:tr>
              <a:tr h="10973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2008</a:t>
                      </a:r>
                      <a:r>
                        <a:rPr lang="ko-KR" altLang="en-US" sz="2000" b="1" dirty="0" smtClean="0"/>
                        <a:t>년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18</a:t>
                      </a:r>
                      <a:r>
                        <a:rPr lang="ko-KR" altLang="en-US" sz="2000" b="1" dirty="0" smtClean="0"/>
                        <a:t>개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89</a:t>
                      </a:r>
                      <a:r>
                        <a:rPr lang="ko-KR" altLang="en-US" sz="2000" b="1" dirty="0" smtClean="0"/>
                        <a:t>개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1,415</a:t>
                      </a:r>
                      <a:r>
                        <a:rPr lang="ko-KR" altLang="en-US" sz="2000" b="1" dirty="0" smtClean="0"/>
                        <a:t>개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12,214</a:t>
                      </a:r>
                      <a:r>
                        <a:rPr lang="ko-KR" altLang="en-US" sz="2000" b="1" dirty="0" smtClean="0"/>
                        <a:t>명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4,504</a:t>
                      </a:r>
                      <a:r>
                        <a:rPr lang="ko-KR" altLang="en-US" sz="2000" b="1" dirty="0" smtClean="0"/>
                        <a:t>명</a:t>
                      </a:r>
                      <a:endParaRPr lang="ko-KR" altLang="en-US" sz="2000" b="1" dirty="0"/>
                    </a:p>
                  </a:txBody>
                  <a:tcPr anchor="ctr"/>
                </a:tc>
              </a:tr>
              <a:tr h="10973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2009</a:t>
                      </a:r>
                      <a:r>
                        <a:rPr lang="ko-KR" altLang="en-US" sz="2000" b="1" dirty="0" smtClean="0"/>
                        <a:t>년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18</a:t>
                      </a:r>
                      <a:r>
                        <a:rPr lang="ko-KR" altLang="en-US" sz="2000" b="1" dirty="0" smtClean="0"/>
                        <a:t>개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90</a:t>
                      </a:r>
                      <a:r>
                        <a:rPr lang="ko-KR" altLang="en-US" sz="2000" b="1" dirty="0" smtClean="0"/>
                        <a:t>개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1,416</a:t>
                      </a:r>
                      <a:r>
                        <a:rPr lang="ko-KR" altLang="en-US" sz="2000" b="1" dirty="0" smtClean="0"/>
                        <a:t>개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11,887</a:t>
                      </a:r>
                      <a:r>
                        <a:rPr lang="ko-KR" altLang="en-US" sz="2000" b="1" dirty="0" smtClean="0"/>
                        <a:t>명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7,087</a:t>
                      </a:r>
                      <a:r>
                        <a:rPr lang="ko-KR" altLang="en-US" sz="2000" b="1" dirty="0" smtClean="0"/>
                        <a:t>명</a:t>
                      </a:r>
                      <a:endParaRPr lang="ko-KR" altLang="en-US" sz="2000" b="1" dirty="0"/>
                    </a:p>
                  </a:txBody>
                  <a:tcPr anchor="ctr"/>
                </a:tc>
              </a:tr>
              <a:tr h="10973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전년도</a:t>
                      </a:r>
                      <a:endParaRPr lang="en-US" altLang="ko-KR" sz="24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대비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+1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+1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-327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명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+158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명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10.</a:t>
            </a:r>
            <a:r>
              <a:rPr lang="ko-KR" altLang="en-US" b="1" dirty="0" smtClean="0">
                <a:solidFill>
                  <a:srgbClr val="002060"/>
                </a:solidFill>
              </a:rPr>
              <a:t> 의연금 수입</a:t>
            </a:r>
            <a:r>
              <a:rPr lang="en-US" altLang="ko-KR" b="1" dirty="0" smtClean="0">
                <a:solidFill>
                  <a:srgbClr val="002060"/>
                </a:solidFill>
              </a:rPr>
              <a:t>.</a:t>
            </a:r>
            <a:r>
              <a:rPr lang="ko-KR" altLang="en-US" b="1" dirty="0" smtClean="0">
                <a:solidFill>
                  <a:srgbClr val="002060"/>
                </a:solidFill>
              </a:rPr>
              <a:t>지출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357158" y="1928802"/>
          <a:ext cx="8072494" cy="1804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879"/>
                <a:gridCol w="1576133"/>
                <a:gridCol w="1244315"/>
                <a:gridCol w="1220613"/>
                <a:gridCol w="1268018"/>
                <a:gridCol w="1624536"/>
              </a:tblGrid>
              <a:tr h="4389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구 분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Co.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Cu.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Pr.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기타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합계</a:t>
                      </a:r>
                      <a:endParaRPr lang="ko-KR" altLang="en-US" sz="2400" b="1" dirty="0"/>
                    </a:p>
                  </a:txBody>
                  <a:tcPr anchor="ctr"/>
                </a:tc>
              </a:tr>
              <a:tr h="4389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2008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34,20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9,85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76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2,31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57,73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4389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2009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39,35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10,25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68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1,60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61,21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4690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증감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+5,15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천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+40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천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-7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천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-71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천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+3,47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천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0034" y="1357298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/>
              <a:t>수입현황</a:t>
            </a:r>
            <a:endParaRPr lang="ko-KR" alt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3857628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/>
              <a:t>지출현황</a:t>
            </a:r>
            <a:endParaRPr lang="ko-KR" altLang="en-US" sz="2800" b="1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428596" y="4429132"/>
          <a:ext cx="8072494" cy="2218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2982"/>
                <a:gridCol w="1315068"/>
                <a:gridCol w="1304952"/>
                <a:gridCol w="1132981"/>
                <a:gridCol w="1770284"/>
                <a:gridCol w="1416227"/>
              </a:tblGrid>
              <a:tr h="5323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구분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교육비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err="1" smtClean="0"/>
                        <a:t>행사비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활동비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운영비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합계</a:t>
                      </a:r>
                      <a:endParaRPr lang="ko-KR" altLang="en-US" sz="2400" b="1" dirty="0"/>
                    </a:p>
                  </a:txBody>
                  <a:tcPr anchor="ctr"/>
                </a:tc>
              </a:tr>
              <a:tr h="4318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2008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11,55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4,54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4,54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26,22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57,73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4318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2009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22,50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27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5,23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26,11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61,21</a:t>
                      </a:r>
                      <a:r>
                        <a:rPr lang="ko-KR" altLang="en-US" b="1" dirty="0" smtClean="0"/>
                        <a:t>천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46138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증감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+10,94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천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-4,26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천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-84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천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-11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천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+3,47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천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11. </a:t>
            </a:r>
            <a:r>
              <a:rPr lang="ko-KR" altLang="en-US" b="1" dirty="0" err="1" smtClean="0">
                <a:solidFill>
                  <a:srgbClr val="002060"/>
                </a:solidFill>
              </a:rPr>
              <a:t>레지오</a:t>
            </a:r>
            <a:r>
              <a:rPr lang="ko-KR" altLang="en-US" b="1" dirty="0" smtClean="0">
                <a:solidFill>
                  <a:srgbClr val="002060"/>
                </a:solidFill>
              </a:rPr>
              <a:t> 행사 추이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642911" y="2000240"/>
          <a:ext cx="7858176" cy="4000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15"/>
                <a:gridCol w="1571636"/>
                <a:gridCol w="1214446"/>
                <a:gridCol w="1714512"/>
                <a:gridCol w="1071567"/>
              </a:tblGrid>
              <a:tr h="66675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err="1" smtClean="0"/>
                        <a:t>행사명</a:t>
                      </a:r>
                      <a:endParaRPr lang="ko-KR" altLang="en-US" sz="24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2008</a:t>
                      </a:r>
                      <a:r>
                        <a:rPr lang="ko-KR" altLang="en-US" sz="2400" b="1" dirty="0" smtClean="0"/>
                        <a:t>년</a:t>
                      </a:r>
                      <a:endParaRPr lang="ko-KR" altLang="en-US" sz="2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2009</a:t>
                      </a:r>
                      <a:r>
                        <a:rPr lang="ko-KR" altLang="en-US" sz="2400" b="1" dirty="0" smtClean="0"/>
                        <a:t>년</a:t>
                      </a:r>
                      <a:endParaRPr lang="ko-KR" altLang="en-US" sz="2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6675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아치에스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9,417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0070C0"/>
                          </a:solidFill>
                        </a:rPr>
                        <a:t>77%</a:t>
                      </a:r>
                      <a:endParaRPr lang="ko-KR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9,195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 b="1" dirty="0" smtClean="0">
                          <a:solidFill>
                            <a:srgbClr val="C00000"/>
                          </a:solidFill>
                        </a:rPr>
                        <a:t>77%</a:t>
                      </a:r>
                      <a:endParaRPr lang="ko-KR" alt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66675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야외행사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6,947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0070C0"/>
                          </a:solidFill>
                        </a:rPr>
                        <a:t>57%</a:t>
                      </a:r>
                      <a:endParaRPr lang="ko-KR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7,782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 b="1" dirty="0" smtClean="0">
                          <a:solidFill>
                            <a:srgbClr val="C00000"/>
                          </a:solidFill>
                        </a:rPr>
                        <a:t>65%</a:t>
                      </a:r>
                      <a:endParaRPr lang="ko-KR" alt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6667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Pr.</a:t>
                      </a:r>
                      <a:r>
                        <a:rPr lang="ko-KR" altLang="en-US" b="1" dirty="0" smtClean="0"/>
                        <a:t>친목회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5,276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0070C0"/>
                          </a:solidFill>
                        </a:rPr>
                        <a:t>43%</a:t>
                      </a:r>
                      <a:endParaRPr lang="ko-KR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6,422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 b="1" dirty="0" smtClean="0">
                          <a:solidFill>
                            <a:srgbClr val="C00000"/>
                          </a:solidFill>
                        </a:rPr>
                        <a:t>54%</a:t>
                      </a:r>
                      <a:endParaRPr lang="ko-KR" alt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66675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토론대회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67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0070C0"/>
                          </a:solidFill>
                        </a:rPr>
                        <a:t>0.5%</a:t>
                      </a:r>
                      <a:endParaRPr lang="ko-KR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104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 b="1" dirty="0" smtClean="0">
                          <a:solidFill>
                            <a:srgbClr val="C00000"/>
                          </a:solidFill>
                        </a:rPr>
                        <a:t>0.9%</a:t>
                      </a:r>
                      <a:endParaRPr lang="ko-KR" alt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66675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연차 </a:t>
                      </a:r>
                      <a:r>
                        <a:rPr lang="ko-KR" altLang="en-US" b="1" dirty="0" err="1" smtClean="0"/>
                        <a:t>총친목회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6,743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0070C0"/>
                          </a:solidFill>
                        </a:rPr>
                        <a:t>55%</a:t>
                      </a:r>
                      <a:endParaRPr lang="ko-KR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7,786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 b="1" dirty="0" smtClean="0">
                          <a:solidFill>
                            <a:srgbClr val="C00000"/>
                          </a:solidFill>
                        </a:rPr>
                        <a:t>66%</a:t>
                      </a:r>
                      <a:endParaRPr lang="ko-KR" alt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57950" y="157161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단원</a:t>
            </a:r>
            <a:r>
              <a:rPr lang="en-US" altLang="ko-KR" b="1" dirty="0" smtClean="0"/>
              <a:t> 11,887</a:t>
            </a:r>
            <a:r>
              <a:rPr lang="ko-KR" altLang="en-US" b="1" dirty="0" smtClean="0"/>
              <a:t>명</a:t>
            </a:r>
            <a:endParaRPr lang="ko-KR" alt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12.</a:t>
            </a:r>
            <a:r>
              <a:rPr lang="ko-KR" altLang="en-US" b="1" dirty="0" smtClean="0">
                <a:solidFill>
                  <a:srgbClr val="002060"/>
                </a:solidFill>
              </a:rPr>
              <a:t>중점 활동</a:t>
            </a:r>
            <a:r>
              <a:rPr lang="en-US" altLang="ko-KR" b="1" dirty="0" smtClean="0">
                <a:solidFill>
                  <a:srgbClr val="002060"/>
                </a:solidFill>
              </a:rPr>
              <a:t>(</a:t>
            </a:r>
            <a:r>
              <a:rPr lang="ko-KR" altLang="en-US" b="1" dirty="0" smtClean="0">
                <a:solidFill>
                  <a:srgbClr val="002060"/>
                </a:solidFill>
              </a:rPr>
              <a:t>선교연수회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23556" name="Picture 4" descr="http://regia.or.kr/zboard/revol_getimg.php?id=gallery&amp;no=182&amp;num=14&amp;fc=56ad0525964a1fe26a435e76fbd99f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7620000" cy="514349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6" name="TextBox 5"/>
          <p:cNvSpPr txBox="1"/>
          <p:nvPr/>
        </p:nvSpPr>
        <p:spPr>
          <a:xfrm>
            <a:off x="2571736" y="4786322"/>
            <a:ext cx="421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ea typeface="HY나무B" pitchFamily="18" charset="-127"/>
              </a:rPr>
              <a:t>“</a:t>
            </a:r>
            <a:r>
              <a:rPr lang="ko-KR" altLang="en-US" sz="2000" b="1" dirty="0" smtClean="0">
                <a:solidFill>
                  <a:srgbClr val="FF0000"/>
                </a:solidFill>
                <a:ea typeface="HY나무B" pitchFamily="18" charset="-127"/>
              </a:rPr>
              <a:t>나는 이 세상에 불을 지르러 왔다</a:t>
            </a:r>
            <a:r>
              <a:rPr lang="en-US" altLang="ko-KR" sz="2000" b="1" dirty="0" smtClean="0">
                <a:solidFill>
                  <a:srgbClr val="FF0000"/>
                </a:solidFill>
                <a:ea typeface="HY나무B" pitchFamily="18" charset="-127"/>
              </a:rPr>
              <a:t>”</a:t>
            </a:r>
            <a:endParaRPr lang="ko-KR" altLang="en-US" sz="2000" b="1" dirty="0">
              <a:solidFill>
                <a:srgbClr val="FF0000"/>
              </a:solidFill>
              <a:ea typeface="HY나무B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1. Pr.</a:t>
            </a:r>
            <a:r>
              <a:rPr lang="ko-KR" altLang="en-US" dirty="0" smtClean="0">
                <a:solidFill>
                  <a:schemeClr val="bg1"/>
                </a:solidFill>
              </a:rPr>
              <a:t>별 접수안내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28674" name="Picture 2" descr="http://regia.or.kr/zboard/revol_getimg.php?id=gallery&amp;no=183&amp;num=0&amp;fc=b5be7ccd62541c37dcd99296006490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7620000" cy="4929222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</a:t>
            </a:r>
            <a:r>
              <a:rPr lang="ko-KR" altLang="en-US" b="1" dirty="0" smtClean="0">
                <a:solidFill>
                  <a:schemeClr val="bg1"/>
                </a:solidFill>
              </a:rPr>
              <a:t>초청사제 강의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9700" name="Picture 4" descr="http://regia.or.kr/zboard/revol_getimg.php?id=gallery&amp;no=171&amp;num=0&amp;fc=1b188beb8765e7df7c7f2c0b7d78efc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7643866" cy="5143535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3. </a:t>
            </a:r>
            <a:r>
              <a:rPr lang="ko-KR" altLang="en-US" b="1" dirty="0" err="1" smtClean="0">
                <a:solidFill>
                  <a:schemeClr val="bg1"/>
                </a:solidFill>
              </a:rPr>
              <a:t>회두사례</a:t>
            </a:r>
            <a:r>
              <a:rPr lang="ko-KR" altLang="en-US" b="1" dirty="0" smtClean="0">
                <a:solidFill>
                  <a:schemeClr val="bg1"/>
                </a:solidFill>
              </a:rPr>
              <a:t> 발표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30722" name="Picture 2" descr="http://regia.or.kr/output/2009_sun5/re_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7786742" cy="5186361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4. </a:t>
            </a:r>
            <a:r>
              <a:rPr lang="ko-KR" altLang="en-US" b="1" dirty="0" smtClean="0">
                <a:solidFill>
                  <a:schemeClr val="bg1"/>
                </a:solidFill>
              </a:rPr>
              <a:t>대상자 편지쓰기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31746" name="Picture 2" descr="http://regia.or.kr/output/2009_sun8/re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28736"/>
            <a:ext cx="7620000" cy="485774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5. </a:t>
            </a:r>
            <a:r>
              <a:rPr lang="ko-KR" altLang="en-US" b="1" dirty="0" err="1" smtClean="0">
                <a:solidFill>
                  <a:schemeClr val="bg1"/>
                </a:solidFill>
              </a:rPr>
              <a:t>활동전</a:t>
            </a:r>
            <a:r>
              <a:rPr lang="ko-KR" altLang="en-US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err="1" smtClean="0">
                <a:solidFill>
                  <a:schemeClr val="bg1"/>
                </a:solidFill>
              </a:rPr>
              <a:t>퍼포먼스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32770" name="Picture 2" descr="http://regia.or.kr/output/2009_sun5/re_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7715304" cy="5043485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6. </a:t>
            </a:r>
            <a:r>
              <a:rPr lang="ko-KR" altLang="en-US" b="1" dirty="0" smtClean="0">
                <a:solidFill>
                  <a:schemeClr val="bg1"/>
                </a:solidFill>
              </a:rPr>
              <a:t>활동선서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33796" name="Picture 4" descr="http://regia.or.kr/zboard/revol_getimg.php?id=gallery&amp;no=182&amp;num=18&amp;fc=1d65efbb760dc9c5a201fcdc57df830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57298"/>
            <a:ext cx="7620000" cy="507209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1.</a:t>
            </a:r>
            <a:r>
              <a:rPr lang="ko-KR" altLang="en-US" b="1" dirty="0" smtClean="0">
                <a:solidFill>
                  <a:srgbClr val="002060"/>
                </a:solidFill>
              </a:rPr>
              <a:t>간부구성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idx="1"/>
          </p:nvPr>
        </p:nvGraphicFramePr>
        <p:xfrm>
          <a:off x="571472" y="1785926"/>
          <a:ext cx="8229600" cy="4186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4404"/>
                <a:gridCol w="1628796"/>
                <a:gridCol w="1371600"/>
                <a:gridCol w="1371600"/>
                <a:gridCol w="1371600"/>
                <a:gridCol w="1371600"/>
              </a:tblGrid>
              <a:tr h="10465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구분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담당사제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단장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부단장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서기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회계</a:t>
                      </a:r>
                      <a:endParaRPr lang="ko-KR" altLang="en-US" sz="2400" b="1" dirty="0"/>
                    </a:p>
                  </a:txBody>
                  <a:tcPr anchor="ctr"/>
                </a:tc>
              </a:tr>
              <a:tr h="10465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성명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양태현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박종일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하초자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강동주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이재도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10465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세례명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그레고리오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프란치스코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카타리나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요한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미카엘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10465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>
                          <a:solidFill>
                            <a:srgbClr val="C00000"/>
                          </a:solidFill>
                        </a:rPr>
                        <a:t>출석율</a:t>
                      </a:r>
                      <a:endParaRPr lang="ko-KR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100%</a:t>
                      </a:r>
                      <a:endParaRPr lang="ko-KR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100%</a:t>
                      </a:r>
                      <a:endParaRPr lang="ko-KR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100%</a:t>
                      </a:r>
                      <a:endParaRPr lang="ko-KR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100%</a:t>
                      </a:r>
                      <a:endParaRPr lang="ko-KR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100%</a:t>
                      </a:r>
                      <a:endParaRPr lang="ko-KR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7. </a:t>
            </a:r>
            <a:r>
              <a:rPr lang="ko-KR" altLang="en-US" b="1" dirty="0" smtClean="0">
                <a:solidFill>
                  <a:schemeClr val="bg1"/>
                </a:solidFill>
              </a:rPr>
              <a:t>파견신고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34818" name="Picture 2" descr="http://regia.or.kr/zboard/revol_getimg.php?id=gallery&amp;no=182&amp;num=25&amp;fc=d251cfddf062e103dcd90b4b89d14dd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7620000" cy="507205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8. </a:t>
            </a:r>
            <a:r>
              <a:rPr lang="ko-KR" altLang="en-US" b="1" dirty="0" smtClean="0">
                <a:solidFill>
                  <a:schemeClr val="bg1"/>
                </a:solidFill>
              </a:rPr>
              <a:t>현장활동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35842" name="Picture 2" descr="http://regia.or.kr/zboard/revol_getimg.php?id=gallery&amp;no=183&amp;num=5&amp;fc=ba434e7d6736551e3f3705e802e660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4500594" cy="49291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5844" name="Picture 4" descr="http://regia.or.kr/zboard/revol_getimg.php?id=gallery&amp;no=183&amp;num=6&amp;fc=26876b37eb851952c38df37a291309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500174"/>
            <a:ext cx="4286280" cy="492922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9. </a:t>
            </a:r>
            <a:r>
              <a:rPr lang="ko-KR" altLang="en-US" b="1" dirty="0" smtClean="0">
                <a:solidFill>
                  <a:schemeClr val="bg1"/>
                </a:solidFill>
              </a:rPr>
              <a:t>체험발표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36868" name="Picture 4" descr="http://regia.or.kr/output/2009_sun4/reg2_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8001056" cy="500062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10. </a:t>
            </a:r>
            <a:r>
              <a:rPr lang="ko-KR" altLang="en-US" b="1" dirty="0" smtClean="0">
                <a:solidFill>
                  <a:schemeClr val="bg1"/>
                </a:solidFill>
              </a:rPr>
              <a:t>본당사제 훈화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37890" name="Picture 2" descr="http://regia.or.kr/output/2009_sun8/r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85860"/>
            <a:ext cx="7834314" cy="5143512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57290" y="1500174"/>
            <a:ext cx="6719878" cy="4071966"/>
          </a:xfrm>
          <a:solidFill>
            <a:srgbClr val="FFC000"/>
          </a:solidFill>
        </p:spPr>
        <p:txBody>
          <a:bodyPr/>
          <a:lstStyle/>
          <a:p>
            <a:pPr algn="l"/>
            <a:r>
              <a:rPr lang="en-US" altLang="ko-KR" dirty="0" smtClean="0"/>
              <a:t> 2010</a:t>
            </a:r>
            <a:br>
              <a:rPr lang="en-US" altLang="ko-KR" dirty="0" smtClean="0"/>
            </a:br>
            <a:r>
              <a:rPr lang="en-US" altLang="ko-KR" b="1" dirty="0" smtClean="0"/>
              <a:t> </a:t>
            </a:r>
            <a:r>
              <a:rPr lang="ko-KR" altLang="en-US" b="1" dirty="0" smtClean="0"/>
              <a:t>     </a:t>
            </a:r>
            <a:r>
              <a:rPr lang="ko-KR" altLang="en-US" b="1" dirty="0" err="1" smtClean="0"/>
              <a:t>레지아</a:t>
            </a:r>
            <a:r>
              <a:rPr lang="ko-KR" altLang="en-US" b="1" dirty="0" smtClean="0"/>
              <a:t> 활동계획</a:t>
            </a:r>
            <a:endParaRPr lang="ko-KR" altLang="en-US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1.  </a:t>
            </a:r>
            <a:r>
              <a:rPr lang="ko-KR" altLang="en-US" b="1" dirty="0" smtClean="0">
                <a:solidFill>
                  <a:schemeClr val="bg1"/>
                </a:solidFill>
              </a:rPr>
              <a:t>구체적  세부계획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F:\DSC009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8016" y="1774825"/>
            <a:ext cx="6167967" cy="4625975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1685908" cy="416032"/>
          </a:xfrm>
        </p:spPr>
        <p:txBody>
          <a:bodyPr>
            <a:normAutofit/>
          </a:bodyPr>
          <a:lstStyle/>
          <a:p>
            <a:r>
              <a:rPr lang="ko-KR" altLang="en-US" sz="2000" b="1" dirty="0" smtClean="0">
                <a:solidFill>
                  <a:schemeClr val="bg1"/>
                </a:solidFill>
              </a:rPr>
              <a:t>변화 와 쇄신        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내용 개체 틀 4" descr="DSC016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7686" y="3286124"/>
            <a:ext cx="4369867" cy="32774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857224" y="785794"/>
            <a:ext cx="5786478" cy="70788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</a:rPr>
              <a:t>  기  도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2428868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4000" b="1" dirty="0" smtClean="0"/>
              <a:t>사제를 위한 기도 </a:t>
            </a:r>
            <a:r>
              <a:rPr lang="en-US" altLang="ko-KR" sz="3600" b="1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ko-KR" altLang="en-US" sz="3600" b="1" dirty="0" smtClean="0">
                <a:solidFill>
                  <a:schemeClr val="accent1">
                    <a:lumMod val="50000"/>
                  </a:schemeClr>
                </a:solidFill>
              </a:rPr>
              <a:t>사제 성화의 해</a:t>
            </a:r>
            <a:r>
              <a:rPr lang="en-US" altLang="ko-KR" sz="36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ko-KR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24" y="3714752"/>
            <a:ext cx="650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4000" b="1" dirty="0" smtClean="0"/>
              <a:t>순교자를 위한 기도</a:t>
            </a:r>
            <a:endParaRPr lang="ko-KR" alt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28662" y="5000636"/>
            <a:ext cx="71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4000" b="1" dirty="0" smtClean="0"/>
              <a:t>자신의 성화를 위한  기도</a:t>
            </a:r>
            <a:endParaRPr lang="ko-KR" alt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1614470" cy="419080"/>
          </a:xfrm>
        </p:spPr>
        <p:txBody>
          <a:bodyPr>
            <a:normAutofit fontScale="90000"/>
          </a:bodyPr>
          <a:lstStyle/>
          <a:p>
            <a:r>
              <a:rPr lang="ko-KR" altLang="en-US" sz="2000" b="1" dirty="0" smtClean="0">
                <a:solidFill>
                  <a:schemeClr val="bg1"/>
                </a:solidFill>
              </a:rPr>
              <a:t>변화 와 쇄신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7290" y="928670"/>
            <a:ext cx="4071966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</a:rPr>
              <a:t>공  부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2143116"/>
            <a:ext cx="7572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ko-KR" altLang="en-US" sz="4000" b="1" dirty="0" smtClean="0"/>
              <a:t>성경 읽고 쓰기</a:t>
            </a:r>
            <a:endParaRPr lang="en-US" altLang="ko-KR" sz="4000" b="1" dirty="0" smtClean="0"/>
          </a:p>
          <a:p>
            <a:r>
              <a:rPr lang="en-US" altLang="ko-KR" sz="4000" b="1" dirty="0" smtClean="0"/>
              <a:t>         </a:t>
            </a:r>
            <a:r>
              <a:rPr lang="en-US" altLang="ko-KR" sz="4000" b="1" dirty="0" smtClean="0">
                <a:solidFill>
                  <a:srgbClr val="00B050"/>
                </a:solidFill>
              </a:rPr>
              <a:t>(</a:t>
            </a:r>
            <a:r>
              <a:rPr lang="ko-KR" altLang="en-US" sz="4000" b="1" dirty="0" smtClean="0">
                <a:solidFill>
                  <a:srgbClr val="00B050"/>
                </a:solidFill>
              </a:rPr>
              <a:t>말씀대로 살아가기</a:t>
            </a:r>
            <a:r>
              <a:rPr lang="en-US" altLang="ko-KR" sz="4000" b="1" dirty="0" smtClean="0">
                <a:solidFill>
                  <a:srgbClr val="00B050"/>
                </a:solidFill>
              </a:rPr>
              <a:t>)</a:t>
            </a:r>
            <a:endParaRPr lang="ko-KR" altLang="en-US" sz="4000" b="1" dirty="0">
              <a:solidFill>
                <a:srgbClr val="00B050"/>
              </a:solidFill>
            </a:endParaRPr>
          </a:p>
        </p:txBody>
      </p:sp>
      <p:pic>
        <p:nvPicPr>
          <p:cNvPr id="5" name="그림 4" descr="DSC016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4071942"/>
            <a:ext cx="5786478" cy="257176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" name="TextBox 5"/>
          <p:cNvSpPr txBox="1"/>
          <p:nvPr/>
        </p:nvSpPr>
        <p:spPr>
          <a:xfrm>
            <a:off x="214282" y="3786190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ko-KR" altLang="en-US" sz="4000" b="1" dirty="0" err="1" smtClean="0"/>
              <a:t>영적독서</a:t>
            </a:r>
            <a:r>
              <a:rPr lang="ko-KR" altLang="en-US" sz="4000" dirty="0" smtClean="0"/>
              <a:t> </a:t>
            </a:r>
            <a:r>
              <a:rPr lang="en-US" altLang="ko-KR" sz="3200" b="1" dirty="0" smtClean="0">
                <a:solidFill>
                  <a:srgbClr val="00B050"/>
                </a:solidFill>
              </a:rPr>
              <a:t>(</a:t>
            </a:r>
            <a:r>
              <a:rPr lang="ko-KR" altLang="en-US" sz="3200" b="1" dirty="0" smtClean="0">
                <a:solidFill>
                  <a:srgbClr val="00B050"/>
                </a:solidFill>
              </a:rPr>
              <a:t>교본</a:t>
            </a:r>
            <a:r>
              <a:rPr lang="en-US" altLang="ko-KR" sz="3200" b="1" dirty="0" smtClean="0">
                <a:solidFill>
                  <a:srgbClr val="00B050"/>
                </a:solidFill>
              </a:rPr>
              <a:t>, </a:t>
            </a:r>
            <a:r>
              <a:rPr lang="ko-KR" altLang="en-US" sz="3200" b="1" dirty="0" smtClean="0">
                <a:solidFill>
                  <a:srgbClr val="00B050"/>
                </a:solidFill>
              </a:rPr>
              <a:t>교회서적</a:t>
            </a:r>
            <a:r>
              <a:rPr lang="en-US" altLang="ko-KR" sz="4000" b="1" dirty="0" smtClean="0">
                <a:solidFill>
                  <a:srgbClr val="00B050"/>
                </a:solidFill>
              </a:rPr>
              <a:t>, </a:t>
            </a:r>
            <a:r>
              <a:rPr lang="ko-KR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신문</a:t>
            </a:r>
            <a:r>
              <a:rPr lang="en-US" altLang="ko-K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  <a:p>
            <a:pPr lvl="1"/>
            <a:r>
              <a:rPr lang="en-US" altLang="ko-K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</a:t>
            </a:r>
            <a:r>
              <a:rPr lang="ko-KR" alt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레지오</a:t>
            </a:r>
            <a:r>
              <a:rPr lang="ko-KR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월간지</a:t>
            </a:r>
            <a:r>
              <a:rPr lang="en-US" altLang="ko-K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ko-KR" altLang="en-US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5643578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4000" b="1" dirty="0" err="1" smtClean="0"/>
              <a:t>까떼나</a:t>
            </a:r>
            <a:r>
              <a:rPr lang="ko-KR" altLang="en-US" sz="4000" b="1" dirty="0" smtClean="0"/>
              <a:t> 문화교실 활성화</a:t>
            </a:r>
            <a:endParaRPr lang="ko-KR" alt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1543032" cy="561956"/>
          </a:xfrm>
        </p:spPr>
        <p:txBody>
          <a:bodyPr>
            <a:normAutofit fontScale="90000"/>
          </a:bodyPr>
          <a:lstStyle/>
          <a:p>
            <a:r>
              <a:rPr lang="ko-KR" altLang="en-US" sz="2000" b="1" dirty="0" smtClean="0">
                <a:solidFill>
                  <a:schemeClr val="bg1"/>
                </a:solidFill>
              </a:rPr>
              <a:t>변화 와 쇄신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5852" y="714356"/>
            <a:ext cx="3286148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활  동</a:t>
            </a:r>
            <a:endParaRPr lang="ko-KR" altLang="en-US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14346" y="2071678"/>
            <a:ext cx="7215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buFont typeface="Wingdings" pitchFamily="2" charset="2"/>
              <a:buChar char="Ø"/>
            </a:pPr>
            <a:r>
              <a:rPr lang="ko-KR" altLang="en-US" sz="4000" b="1" dirty="0" smtClean="0"/>
              <a:t> </a:t>
            </a:r>
            <a:r>
              <a:rPr lang="ko-KR" altLang="en-US" sz="4000" b="1" dirty="0" err="1" smtClean="0"/>
              <a:t>꾸리아</a:t>
            </a:r>
            <a:r>
              <a:rPr lang="ko-KR" altLang="en-US" sz="4000" b="1" dirty="0" smtClean="0"/>
              <a:t> 중심 활동 강화</a:t>
            </a:r>
            <a:endParaRPr lang="ko-KR" alt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14480" y="2786058"/>
            <a:ext cx="6000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chemeClr val="accent4">
                    <a:lumMod val="75000"/>
                  </a:schemeClr>
                </a:solidFill>
              </a:rPr>
              <a:t>지속적인 선교 연수회 </a:t>
            </a:r>
            <a:endParaRPr lang="ko-KR" alt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5000636"/>
            <a:ext cx="700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4000" b="1" dirty="0" smtClean="0"/>
              <a:t> 사회복지시설  봉사활동</a:t>
            </a:r>
            <a:endParaRPr lang="ko-KR" alt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14480" y="5857892"/>
            <a:ext cx="5929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chemeClr val="accent4">
                    <a:lumMod val="75000"/>
                  </a:schemeClr>
                </a:solidFill>
              </a:rPr>
              <a:t>한마음의 집</a:t>
            </a:r>
            <a:r>
              <a:rPr lang="en-US" altLang="ko-KR" sz="3200" b="1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ko-KR" altLang="en-US" sz="3200" b="1" dirty="0" smtClean="0">
                <a:solidFill>
                  <a:schemeClr val="accent4">
                    <a:lumMod val="75000"/>
                  </a:schemeClr>
                </a:solidFill>
              </a:rPr>
              <a:t>병원 이동문고 등</a:t>
            </a:r>
            <a:endParaRPr lang="ko-KR" alt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4286256"/>
            <a:ext cx="7858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ko-KR" altLang="en-US" sz="3200" b="1" dirty="0" smtClean="0">
                <a:solidFill>
                  <a:schemeClr val="accent4">
                    <a:lumMod val="75000"/>
                  </a:schemeClr>
                </a:solidFill>
              </a:rPr>
              <a:t>쉬는 이 </a:t>
            </a:r>
            <a:r>
              <a:rPr lang="ko-KR" altLang="en-US" sz="3200" b="1" dirty="0" err="1" smtClean="0">
                <a:solidFill>
                  <a:schemeClr val="accent4">
                    <a:lumMod val="75000"/>
                  </a:schemeClr>
                </a:solidFill>
              </a:rPr>
              <a:t>회두</a:t>
            </a:r>
            <a:r>
              <a:rPr lang="ko-KR" altLang="en-US" sz="3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ko-KR" sz="3200" b="1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ko-KR" altLang="en-US" sz="3200" b="1" dirty="0" smtClean="0">
                <a:solidFill>
                  <a:schemeClr val="accent4">
                    <a:lumMod val="75000"/>
                  </a:schemeClr>
                </a:solidFill>
              </a:rPr>
              <a:t>비 신자</a:t>
            </a:r>
            <a:r>
              <a:rPr lang="ko-KR" altLang="en-US" sz="3200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ko-KR" altLang="en-US" sz="3200" b="1" dirty="0" smtClean="0">
                <a:solidFill>
                  <a:schemeClr val="accent4">
                    <a:lumMod val="75000"/>
                  </a:schemeClr>
                </a:solidFill>
              </a:rPr>
              <a:t>권면활동</a:t>
            </a:r>
            <a:endParaRPr lang="ko-KR" alt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3571876"/>
            <a:ext cx="814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4000" b="1" dirty="0" smtClean="0"/>
              <a:t> </a:t>
            </a:r>
            <a:r>
              <a:rPr lang="ko-KR" altLang="en-US" sz="4000" b="1" dirty="0" err="1" smtClean="0"/>
              <a:t>쁘레시디움의</a:t>
            </a:r>
            <a:r>
              <a:rPr lang="ko-KR" altLang="en-US" sz="4000" b="1" dirty="0" smtClean="0"/>
              <a:t> 복음화 활동 실천</a:t>
            </a:r>
            <a:endParaRPr lang="ko-KR" alt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1757346" cy="490518"/>
          </a:xfrm>
        </p:spPr>
        <p:txBody>
          <a:bodyPr>
            <a:normAutofit/>
          </a:bodyPr>
          <a:lstStyle/>
          <a:p>
            <a:r>
              <a:rPr lang="ko-KR" altLang="en-US" sz="2000" b="1" dirty="0" smtClean="0">
                <a:solidFill>
                  <a:schemeClr val="bg1"/>
                </a:solidFill>
              </a:rPr>
              <a:t>변화 와 쇄신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5852" y="714356"/>
            <a:ext cx="3214710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운   영</a:t>
            </a:r>
            <a:endParaRPr lang="ko-KR" altLang="en-US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2071678"/>
            <a:ext cx="80010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4000" b="1" dirty="0" smtClean="0"/>
              <a:t> </a:t>
            </a:r>
            <a:r>
              <a:rPr lang="ko-KR" altLang="en-US" sz="3600" b="1" dirty="0" smtClean="0"/>
              <a:t>평의회 순방 을 통하여  올바른   </a:t>
            </a:r>
            <a:endParaRPr lang="en-US" altLang="ko-KR" sz="3600" b="1" dirty="0" smtClean="0"/>
          </a:p>
          <a:p>
            <a:r>
              <a:rPr lang="en-US" altLang="ko-KR" sz="3600" b="1" dirty="0" smtClean="0">
                <a:solidFill>
                  <a:schemeClr val="accent1">
                    <a:lumMod val="75000"/>
                  </a:schemeClr>
                </a:solidFill>
              </a:rPr>
              <a:t>    Cu.</a:t>
            </a:r>
            <a:r>
              <a:rPr lang="ko-KR" altLang="en-US" sz="3600" b="1" dirty="0" smtClean="0">
                <a:solidFill>
                  <a:schemeClr val="accent1">
                    <a:lumMod val="75000"/>
                  </a:schemeClr>
                </a:solidFill>
              </a:rPr>
              <a:t>월례회의 </a:t>
            </a:r>
            <a:r>
              <a:rPr lang="ko-KR" altLang="en-US" sz="3600" b="1" dirty="0" smtClean="0"/>
              <a:t>및 </a:t>
            </a:r>
            <a:r>
              <a:rPr lang="en-US" altLang="ko-KR" sz="3600" b="1" dirty="0" smtClean="0">
                <a:solidFill>
                  <a:schemeClr val="accent1">
                    <a:lumMod val="75000"/>
                  </a:schemeClr>
                </a:solidFill>
              </a:rPr>
              <a:t>Pr.</a:t>
            </a:r>
            <a:r>
              <a:rPr lang="ko-KR" alt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주 회합</a:t>
            </a:r>
            <a:r>
              <a:rPr lang="ko-KR" altLang="en-US" sz="3600" b="1" dirty="0" smtClean="0"/>
              <a:t> 교육</a:t>
            </a:r>
            <a:endParaRPr lang="ko-KR" alt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14348" y="3786190"/>
            <a:ext cx="778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3600" b="1" dirty="0" smtClean="0"/>
              <a:t>종합보고</a:t>
            </a:r>
            <a:r>
              <a:rPr lang="en-US" altLang="ko-KR" sz="3600" b="1" dirty="0" smtClean="0"/>
              <a:t>, </a:t>
            </a:r>
            <a:r>
              <a:rPr lang="ko-KR" altLang="en-US" sz="3600" b="1" dirty="0" smtClean="0"/>
              <a:t>사업보고 </a:t>
            </a:r>
            <a:r>
              <a:rPr lang="en-US" altLang="ko-KR" sz="3600" b="1" dirty="0" smtClean="0"/>
              <a:t> </a:t>
            </a:r>
            <a:r>
              <a:rPr lang="ko-KR" altLang="en-US" sz="3600" b="1" dirty="0" smtClean="0">
                <a:solidFill>
                  <a:schemeClr val="accent1">
                    <a:lumMod val="75000"/>
                  </a:schemeClr>
                </a:solidFill>
              </a:rPr>
              <a:t>논평 </a:t>
            </a:r>
            <a:r>
              <a:rPr lang="ko-KR" altLang="en-US" sz="3600" b="1" dirty="0" smtClean="0"/>
              <a:t>내실화</a:t>
            </a:r>
            <a:endParaRPr lang="ko-KR" alt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14348" y="4857760"/>
            <a:ext cx="84296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3600" b="1" dirty="0" smtClean="0"/>
              <a:t>사업계획의  정확한  실행</a:t>
            </a:r>
            <a:endParaRPr lang="en-US" altLang="ko-KR" sz="3600" b="1" dirty="0" smtClean="0"/>
          </a:p>
          <a:p>
            <a:r>
              <a:rPr lang="ko-KR" altLang="en-US" sz="2800" b="1" dirty="0" smtClean="0">
                <a:solidFill>
                  <a:schemeClr val="accent1">
                    <a:lumMod val="75000"/>
                  </a:schemeClr>
                </a:solidFill>
              </a:rPr>
              <a:t>계획</a:t>
            </a:r>
            <a:r>
              <a:rPr lang="en-US" altLang="ko-KR" sz="2800" b="1" dirty="0" smtClean="0">
                <a:solidFill>
                  <a:schemeClr val="accent1">
                    <a:lumMod val="75000"/>
                  </a:schemeClr>
                </a:solidFill>
              </a:rPr>
              <a:t>(Plan) </a:t>
            </a:r>
            <a:r>
              <a:rPr lang="ko-KR" altLang="en-US" sz="2800" b="1" dirty="0" smtClean="0">
                <a:solidFill>
                  <a:schemeClr val="accent1">
                    <a:lumMod val="75000"/>
                  </a:schemeClr>
                </a:solidFill>
              </a:rPr>
              <a:t>실천</a:t>
            </a:r>
            <a:r>
              <a:rPr lang="en-US" altLang="ko-KR" sz="2800" b="1" dirty="0" smtClean="0">
                <a:solidFill>
                  <a:schemeClr val="accent1">
                    <a:lumMod val="75000"/>
                  </a:schemeClr>
                </a:solidFill>
              </a:rPr>
              <a:t>(Do) </a:t>
            </a:r>
            <a:r>
              <a:rPr lang="ko-KR" altLang="en-US" sz="2800" b="1" dirty="0" smtClean="0">
                <a:solidFill>
                  <a:schemeClr val="accent1">
                    <a:lumMod val="75000"/>
                  </a:schemeClr>
                </a:solidFill>
              </a:rPr>
              <a:t>점검</a:t>
            </a:r>
            <a:r>
              <a:rPr lang="en-US" altLang="ko-KR" sz="2800" b="1" dirty="0" smtClean="0">
                <a:solidFill>
                  <a:schemeClr val="accent1">
                    <a:lumMod val="75000"/>
                  </a:schemeClr>
                </a:solidFill>
              </a:rPr>
              <a:t>(Check)</a:t>
            </a:r>
            <a:r>
              <a:rPr lang="ko-KR" altLang="en-US" sz="2800" b="1" dirty="0" smtClean="0">
                <a:solidFill>
                  <a:schemeClr val="accent1">
                    <a:lumMod val="75000"/>
                  </a:schemeClr>
                </a:solidFill>
              </a:rPr>
              <a:t>조치</a:t>
            </a:r>
            <a:r>
              <a:rPr lang="en-US" altLang="ko-KR" sz="2800" b="1" dirty="0" smtClean="0">
                <a:solidFill>
                  <a:schemeClr val="accent1">
                    <a:lumMod val="75000"/>
                  </a:schemeClr>
                </a:solidFill>
              </a:rPr>
              <a:t>(Action)</a:t>
            </a:r>
          </a:p>
          <a:p>
            <a:endParaRPr lang="ko-KR" alt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2.</a:t>
            </a:r>
            <a:r>
              <a:rPr lang="ko-KR" altLang="en-US" b="1" dirty="0" smtClean="0">
                <a:solidFill>
                  <a:srgbClr val="002060"/>
                </a:solidFill>
              </a:rPr>
              <a:t>신설 평의회 승인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900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0222"/>
                <a:gridCol w="1285884"/>
                <a:gridCol w="928694"/>
                <a:gridCol w="1428760"/>
                <a:gridCol w="1500198"/>
                <a:gridCol w="1185842"/>
              </a:tblGrid>
              <a:tr h="13001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평의회 명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설립일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Pr.</a:t>
                      </a:r>
                      <a:r>
                        <a:rPr lang="ko-KR" altLang="en-US" sz="2400" b="1" dirty="0" smtClean="0"/>
                        <a:t>수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행동단원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협조단원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비고</a:t>
                      </a:r>
                      <a:endParaRPr lang="ko-KR" altLang="en-US" sz="2400" b="1" dirty="0"/>
                    </a:p>
                  </a:txBody>
                  <a:tcPr anchor="ctr"/>
                </a:tc>
              </a:tr>
              <a:tr h="13001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rgbClr val="C00000"/>
                          </a:solidFill>
                        </a:rPr>
                        <a:t>금산본당</a:t>
                      </a:r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  <a:p>
                      <a:pPr algn="ctr" latinLnBrk="1"/>
                      <a:r>
                        <a:rPr lang="ko-KR" altLang="en-US" b="1" dirty="0" err="1" smtClean="0">
                          <a:solidFill>
                            <a:srgbClr val="C00000"/>
                          </a:solidFill>
                        </a:rPr>
                        <a:t>자비의모후</a:t>
                      </a:r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Cu.</a:t>
                      </a:r>
                      <a:endParaRPr lang="ko-KR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09.  4. 12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9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67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18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진주</a:t>
                      </a:r>
                      <a:r>
                        <a:rPr lang="en-US" altLang="ko-KR" b="1" dirty="0" smtClean="0"/>
                        <a:t>3Co.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13001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>
                          <a:solidFill>
                            <a:srgbClr val="C00000"/>
                          </a:solidFill>
                        </a:rPr>
                        <a:t>남성동</a:t>
                      </a:r>
                      <a:r>
                        <a:rPr lang="ko-KR" altLang="en-US" b="1" dirty="0" smtClean="0">
                          <a:solidFill>
                            <a:srgbClr val="C00000"/>
                          </a:solidFill>
                        </a:rPr>
                        <a:t>  제</a:t>
                      </a:r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2Cu.</a:t>
                      </a:r>
                    </a:p>
                    <a:p>
                      <a:pPr algn="ctr" latinLnBrk="1"/>
                      <a:r>
                        <a:rPr lang="ko-KR" altLang="en-US" b="1" dirty="0" smtClean="0">
                          <a:solidFill>
                            <a:srgbClr val="C00000"/>
                          </a:solidFill>
                        </a:rPr>
                        <a:t>인자하신 정녀</a:t>
                      </a:r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Cu.</a:t>
                      </a:r>
                      <a:endParaRPr lang="ko-KR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09. 10. 11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12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139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79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Re.</a:t>
                      </a:r>
                      <a:r>
                        <a:rPr lang="ko-KR" altLang="en-US" b="1" dirty="0" smtClean="0"/>
                        <a:t>직속</a:t>
                      </a:r>
                      <a:endParaRPr lang="ko-KR" altLang="en-US" b="1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1764202" cy="344594"/>
          </a:xfrm>
        </p:spPr>
        <p:txBody>
          <a:bodyPr>
            <a:no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변화 와 쇄신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714348" y="1714488"/>
            <a:ext cx="2907210" cy="785818"/>
          </a:xfrm>
          <a:ln>
            <a:noFill/>
          </a:ln>
        </p:spPr>
        <p:txBody>
          <a:bodyPr>
            <a:normAutofit/>
          </a:bodyPr>
          <a:lstStyle/>
          <a:p>
            <a:r>
              <a:rPr lang="ko-KR" altLang="en-US" sz="3200" b="1" dirty="0" smtClean="0"/>
              <a:t>선교 연수회</a:t>
            </a:r>
            <a:endParaRPr lang="ko-KR" alt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2910" y="714356"/>
            <a:ext cx="2928958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accent3">
                    <a:lumMod val="50000"/>
                  </a:schemeClr>
                </a:solidFill>
              </a:rPr>
              <a:t>교   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4810" y="1857364"/>
            <a:ext cx="37862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꾸리아</a:t>
            </a:r>
            <a:r>
              <a:rPr lang="ko-KR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별 신청 접수</a:t>
            </a:r>
            <a:endParaRPr lang="ko-KR" alt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2571744"/>
            <a:ext cx="271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/>
              <a:t>Cu.</a:t>
            </a:r>
            <a:r>
              <a:rPr lang="ko-KR" altLang="en-US" sz="3200" b="1" dirty="0" smtClean="0"/>
              <a:t>단장 연수</a:t>
            </a:r>
            <a:endParaRPr lang="ko-KR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143372" y="2571744"/>
            <a:ext cx="4714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리더 </a:t>
            </a:r>
            <a:r>
              <a:rPr lang="ko-KR" alt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쉽</a:t>
            </a:r>
            <a:r>
              <a:rPr lang="ko-KR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교육 </a:t>
            </a:r>
            <a:r>
              <a:rPr lang="en-US" altLang="ko-KR" sz="2800" b="1" dirty="0" smtClean="0">
                <a:solidFill>
                  <a:schemeClr val="accent4">
                    <a:lumMod val="50000"/>
                  </a:schemeClr>
                </a:solidFill>
              </a:rPr>
              <a:t>/ 1</a:t>
            </a:r>
            <a:r>
              <a:rPr lang="ko-KR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일</a:t>
            </a:r>
            <a:r>
              <a:rPr lang="en-US" altLang="ko-KR" sz="2800" b="1" dirty="0" smtClean="0">
                <a:solidFill>
                  <a:schemeClr val="accent4">
                    <a:lumMod val="50000"/>
                  </a:schemeClr>
                </a:solidFill>
              </a:rPr>
              <a:t>(4</a:t>
            </a:r>
            <a:r>
              <a:rPr lang="ko-KR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시간</a:t>
            </a:r>
            <a:r>
              <a:rPr lang="en-US" altLang="ko-KR" sz="3200" b="1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ko-KR" alt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3429000"/>
            <a:ext cx="2857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특별 강연회</a:t>
            </a:r>
            <a:endParaRPr lang="ko-KR" alt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14810" y="3500438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지구별 개최</a:t>
            </a:r>
            <a:endParaRPr lang="ko-KR" alt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5786" y="4286256"/>
            <a:ext cx="250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영성 피정</a:t>
            </a:r>
            <a:endParaRPr lang="ko-KR" alt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86248" y="4357694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진동 </a:t>
            </a:r>
            <a:r>
              <a:rPr lang="ko-KR" alt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갈멜</a:t>
            </a:r>
            <a:r>
              <a:rPr lang="ko-KR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수도원</a:t>
            </a:r>
            <a:endParaRPr lang="ko-KR" alt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786" y="5143512"/>
            <a:ext cx="257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기사 교육</a:t>
            </a:r>
            <a:endParaRPr lang="ko-KR" alt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214810" y="5072074"/>
            <a:ext cx="414340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4">
                    <a:lumMod val="50000"/>
                  </a:schemeClr>
                </a:solidFill>
              </a:rPr>
              <a:t>1</a:t>
            </a:r>
            <a:r>
              <a:rPr lang="ko-KR" altLang="en-US" sz="2400" b="1" dirty="0" smtClean="0">
                <a:solidFill>
                  <a:schemeClr val="accent4">
                    <a:lumMod val="50000"/>
                  </a:schemeClr>
                </a:solidFill>
              </a:rPr>
              <a:t>단계 </a:t>
            </a:r>
            <a:r>
              <a:rPr lang="en-US" altLang="ko-KR" sz="2400" b="1" dirty="0" smtClean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ko-KR" altLang="en-US" sz="2400" b="1" dirty="0" smtClean="0">
                <a:solidFill>
                  <a:schemeClr val="accent4">
                    <a:lumMod val="50000"/>
                  </a:schemeClr>
                </a:solidFill>
              </a:rPr>
              <a:t>창원 성산복지관 </a:t>
            </a:r>
            <a:endParaRPr lang="en-US" altLang="ko-KR" sz="2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altLang="ko-KR" sz="2400" b="1" dirty="0" smtClean="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ko-KR" altLang="en-US" sz="2400" b="1" dirty="0" smtClean="0">
                <a:solidFill>
                  <a:schemeClr val="accent4">
                    <a:lumMod val="50000"/>
                  </a:schemeClr>
                </a:solidFill>
              </a:rPr>
              <a:t>단계 </a:t>
            </a:r>
            <a:r>
              <a:rPr lang="en-US" altLang="ko-KR" sz="2400" b="1" dirty="0" smtClean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ko-KR" altLang="en-US" sz="2400" b="1" dirty="0" smtClean="0">
                <a:solidFill>
                  <a:schemeClr val="accent4">
                    <a:lumMod val="50000"/>
                  </a:schemeClr>
                </a:solidFill>
              </a:rPr>
              <a:t>의령 </a:t>
            </a:r>
            <a:r>
              <a:rPr lang="ko-KR" altLang="en-US" sz="2400" b="1" dirty="0" err="1" smtClean="0">
                <a:solidFill>
                  <a:schemeClr val="accent4">
                    <a:lumMod val="50000"/>
                  </a:schemeClr>
                </a:solidFill>
              </a:rPr>
              <a:t>엠마오</a:t>
            </a:r>
            <a:r>
              <a:rPr lang="ko-KR" altLang="en-US" sz="2400" b="1" dirty="0" smtClean="0">
                <a:solidFill>
                  <a:schemeClr val="accent4">
                    <a:lumMod val="50000"/>
                  </a:schemeClr>
                </a:solidFill>
              </a:rPr>
              <a:t> 집</a:t>
            </a:r>
            <a:endParaRPr lang="ko-KR" alt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348" y="5929330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지도수녀 연수</a:t>
            </a:r>
            <a:endParaRPr lang="ko-KR" alt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286248" y="6000768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창원 젊음의 집</a:t>
            </a:r>
            <a:endParaRPr lang="ko-KR" alt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344594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변화 와 쇄신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42910" y="1714488"/>
            <a:ext cx="2143140" cy="1272156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순교성지</a:t>
            </a:r>
            <a:endParaRPr lang="en-US" altLang="ko-KR" sz="3200" b="1" dirty="0" smtClean="0"/>
          </a:p>
          <a:p>
            <a:r>
              <a:rPr lang="ko-KR" altLang="en-US" sz="3200" b="1" dirty="0" smtClean="0"/>
              <a:t>도보순례</a:t>
            </a:r>
            <a:endParaRPr lang="ko-KR" alt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5786" y="642918"/>
            <a:ext cx="3143272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행   사</a:t>
            </a:r>
            <a:endParaRPr lang="ko-KR" altLang="en-US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6116" y="1785926"/>
            <a:ext cx="5286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accent6">
                    <a:lumMod val="75000"/>
                  </a:schemeClr>
                </a:solidFill>
              </a:rPr>
              <a:t>지역 별 순교자 묘지 참배</a:t>
            </a:r>
            <a:endParaRPr lang="en-US" altLang="ko-KR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ko-KR" sz="2800" b="1" dirty="0" smtClean="0">
                <a:solidFill>
                  <a:schemeClr val="accent6">
                    <a:lumMod val="75000"/>
                  </a:schemeClr>
                </a:solidFill>
              </a:rPr>
              <a:t>Cu. </a:t>
            </a:r>
            <a:r>
              <a:rPr lang="ko-KR" altLang="en-US" sz="2800" b="1" dirty="0" smtClean="0">
                <a:solidFill>
                  <a:schemeClr val="accent6">
                    <a:lumMod val="75000"/>
                  </a:schemeClr>
                </a:solidFill>
              </a:rPr>
              <a:t>주관행사  </a:t>
            </a:r>
            <a:r>
              <a:rPr lang="en-US" altLang="ko-KR" sz="2800" b="1" dirty="0" smtClean="0">
                <a:solidFill>
                  <a:schemeClr val="accent6">
                    <a:lumMod val="75000"/>
                  </a:schemeClr>
                </a:solidFill>
              </a:rPr>
              <a:t>/ Pr.</a:t>
            </a:r>
            <a:r>
              <a:rPr lang="ko-KR" altLang="en-US" sz="2800" b="1" dirty="0" smtClean="0">
                <a:solidFill>
                  <a:schemeClr val="accent6">
                    <a:lumMod val="75000"/>
                  </a:schemeClr>
                </a:solidFill>
              </a:rPr>
              <a:t>야외행사   </a:t>
            </a:r>
            <a:endParaRPr lang="en-US" altLang="ko-KR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ko-KR" sz="2800" b="1" dirty="0" smtClean="0">
                <a:solidFill>
                  <a:schemeClr val="accent6">
                    <a:lumMod val="75000"/>
                  </a:schemeClr>
                </a:solidFill>
              </a:rPr>
              <a:t>           4</a:t>
            </a:r>
            <a:r>
              <a:rPr lang="ko-KR" alt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월중</a:t>
            </a:r>
            <a:r>
              <a:rPr lang="en-US" altLang="ko-KR" sz="2800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ko-KR" altLang="en-US" sz="2800" b="1" dirty="0" smtClean="0">
                <a:solidFill>
                  <a:schemeClr val="accent6">
                    <a:lumMod val="75000"/>
                  </a:schemeClr>
                </a:solidFill>
              </a:rPr>
              <a:t>권장</a:t>
            </a:r>
            <a:endParaRPr lang="ko-KR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3429000"/>
            <a:ext cx="2428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제</a:t>
            </a:r>
            <a:r>
              <a:rPr lang="en-US" altLang="ko-KR" sz="3200" b="1" dirty="0" smtClean="0"/>
              <a:t>1</a:t>
            </a:r>
            <a:r>
              <a:rPr lang="ko-KR" altLang="en-US" sz="3200" b="1" dirty="0" smtClean="0"/>
              <a:t>회 교구 성모의 밤</a:t>
            </a:r>
            <a:endParaRPr lang="ko-KR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14678" y="3571876"/>
            <a:ext cx="5143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accent6">
                    <a:lumMod val="75000"/>
                  </a:schemeClr>
                </a:solidFill>
              </a:rPr>
              <a:t>마산 가톨릭 교육관 성모당</a:t>
            </a:r>
            <a:endParaRPr lang="en-US" altLang="ko-KR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ko-KR" altLang="en-US" sz="2800" b="1" dirty="0" smtClean="0">
                <a:solidFill>
                  <a:schemeClr val="accent6">
                    <a:lumMod val="75000"/>
                  </a:schemeClr>
                </a:solidFill>
              </a:rPr>
              <a:t>교구 전 단원 대상</a:t>
            </a:r>
            <a:endParaRPr lang="ko-KR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5143512"/>
            <a:ext cx="2643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평의회간부</a:t>
            </a:r>
            <a:endParaRPr lang="en-US" altLang="ko-KR" sz="3200" b="1" dirty="0" smtClean="0"/>
          </a:p>
          <a:p>
            <a:r>
              <a:rPr lang="ko-KR" altLang="en-US" sz="3200" b="1" dirty="0" smtClean="0"/>
              <a:t>하계수련대회</a:t>
            </a:r>
            <a:endParaRPr lang="ko-KR" alt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86116" y="5286388"/>
            <a:ext cx="528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accent6">
                    <a:lumMod val="75000"/>
                  </a:schemeClr>
                </a:solidFill>
              </a:rPr>
              <a:t>격년제 실시 </a:t>
            </a:r>
            <a:r>
              <a:rPr lang="en-US" altLang="ko-KR" sz="2800" b="1" dirty="0" smtClean="0">
                <a:solidFill>
                  <a:schemeClr val="accent6">
                    <a:lumMod val="75000"/>
                  </a:schemeClr>
                </a:solidFill>
              </a:rPr>
              <a:t>/ </a:t>
            </a:r>
            <a:r>
              <a:rPr lang="ko-KR" altLang="en-US" sz="2800" b="1" dirty="0" smtClean="0">
                <a:solidFill>
                  <a:schemeClr val="accent6">
                    <a:lumMod val="75000"/>
                  </a:schemeClr>
                </a:solidFill>
              </a:rPr>
              <a:t>교구장님  초대</a:t>
            </a:r>
            <a:endParaRPr lang="ko-KR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8794" y="857233"/>
            <a:ext cx="4572032" cy="928694"/>
          </a:xfrm>
        </p:spPr>
        <p:txBody>
          <a:bodyPr/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월별 활동 계획</a:t>
            </a:r>
            <a:endParaRPr lang="ko-KR" altLang="en-US" dirty="0"/>
          </a:p>
        </p:txBody>
      </p:sp>
      <p:pic>
        <p:nvPicPr>
          <p:cNvPr id="4098" name="Picture 2" descr="F:\DSC00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357430"/>
            <a:ext cx="7858180" cy="385765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071538" y="571480"/>
            <a:ext cx="2000264" cy="692680"/>
          </a:xfrm>
        </p:spPr>
        <p:txBody>
          <a:bodyPr>
            <a:normAutofit fontScale="90000"/>
          </a:bodyPr>
          <a:lstStyle/>
          <a:p>
            <a:r>
              <a:rPr lang="en-US" altLang="ko-KR" sz="4000" dirty="0" smtClean="0"/>
              <a:t>1</a:t>
            </a:r>
            <a:r>
              <a:rPr lang="ko-KR" altLang="en-US" sz="4000" dirty="0" smtClean="0"/>
              <a:t>월</a:t>
            </a:r>
            <a:r>
              <a:rPr lang="en-US" altLang="ko-KR" sz="4000" dirty="0" smtClean="0"/>
              <a:t>~4</a:t>
            </a:r>
            <a:r>
              <a:rPr lang="ko-KR" altLang="en-US" sz="4000" dirty="0" smtClean="0"/>
              <a:t>월</a:t>
            </a:r>
            <a:endParaRPr lang="ko-KR" altLang="en-US" sz="4000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half" idx="2"/>
          </p:nvPr>
        </p:nvSpPr>
        <p:spPr>
          <a:xfrm>
            <a:off x="428596" y="1857364"/>
            <a:ext cx="2468880" cy="700652"/>
          </a:xfrm>
        </p:spPr>
        <p:txBody>
          <a:bodyPr>
            <a:normAutofit/>
          </a:bodyPr>
          <a:lstStyle/>
          <a:p>
            <a:r>
              <a:rPr lang="ko-KR" altLang="en-US" sz="2800" b="1" dirty="0" smtClean="0"/>
              <a:t>순교 </a:t>
            </a:r>
            <a:r>
              <a:rPr lang="ko-KR" altLang="en-US" sz="2800" b="1" dirty="0" err="1" smtClean="0"/>
              <a:t>영성피정</a:t>
            </a:r>
            <a:endParaRPr lang="ko-KR" alt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00430" y="571480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rgbClr val="FFC000"/>
                </a:solidFill>
              </a:rPr>
              <a:t>일 정  계 획</a:t>
            </a:r>
            <a:endParaRPr lang="ko-KR" altLang="en-US" sz="4000" b="1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116" y="1857364"/>
            <a:ext cx="5500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제주 </a:t>
            </a:r>
            <a:r>
              <a:rPr lang="ko-KR" alt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이시돌</a:t>
            </a:r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피정의 집 </a:t>
            </a:r>
            <a:r>
              <a:rPr lang="en-US" altLang="ko-KR" sz="2400" b="1" dirty="0" smtClean="0"/>
              <a:t> 1</a:t>
            </a:r>
            <a:r>
              <a:rPr lang="ko-KR" altLang="en-US" sz="2400" b="1" dirty="0" err="1" smtClean="0"/>
              <a:t>ㅣ</a:t>
            </a:r>
            <a:r>
              <a:rPr lang="en-US" altLang="ko-KR" sz="2400" b="1" dirty="0" smtClean="0"/>
              <a:t>15~17</a:t>
            </a:r>
            <a:endParaRPr lang="ko-KR" alt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0034" y="2714620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Re.</a:t>
            </a:r>
            <a:r>
              <a:rPr lang="ko-KR" altLang="en-US" sz="2800" b="1" dirty="0" smtClean="0"/>
              <a:t>종합보고</a:t>
            </a:r>
            <a:endParaRPr lang="ko-KR" alt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86116" y="2786058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광주 </a:t>
            </a:r>
            <a:r>
              <a:rPr lang="ko-KR" alt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세나뚜스</a:t>
            </a:r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sz="2400" b="1" dirty="0" smtClean="0"/>
              <a:t>   2/ 21</a:t>
            </a:r>
            <a:endParaRPr lang="ko-KR" alt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3714752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Cu.</a:t>
            </a:r>
            <a:r>
              <a:rPr lang="ko-KR" altLang="en-US" sz="2800" b="1" dirty="0" smtClean="0"/>
              <a:t>단장 연수</a:t>
            </a:r>
            <a:endParaRPr lang="ko-KR" alt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86116" y="3714752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마산</a:t>
            </a:r>
            <a:r>
              <a:rPr lang="en-US" altLang="ko-KR" sz="2400" b="1" dirty="0" smtClean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창원</a:t>
            </a:r>
            <a:r>
              <a:rPr lang="en-US" altLang="ko-KR" sz="2400" b="1" dirty="0" smtClean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진해</a:t>
            </a:r>
            <a:r>
              <a:rPr lang="en-US" altLang="ko-KR" sz="2400" b="1" dirty="0" smtClean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함안 </a:t>
            </a:r>
            <a:r>
              <a:rPr lang="en-US" altLang="ko-KR" sz="2400" b="1" dirty="0" smtClean="0"/>
              <a:t>  3/21</a:t>
            </a:r>
            <a:endParaRPr lang="ko-KR" alt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4643446"/>
            <a:ext cx="23574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/>
              <a:t>평의회 </a:t>
            </a:r>
            <a:r>
              <a:rPr lang="en-US" altLang="ko-KR" sz="2500" b="1" dirty="0" smtClean="0"/>
              <a:t>4</a:t>
            </a:r>
            <a:r>
              <a:rPr lang="ko-KR" altLang="en-US" sz="2500" b="1" dirty="0" smtClean="0"/>
              <a:t>간부 </a:t>
            </a:r>
            <a:endParaRPr lang="en-US" altLang="ko-KR" sz="2500" b="1" dirty="0" smtClean="0"/>
          </a:p>
          <a:p>
            <a:r>
              <a:rPr lang="ko-KR" altLang="en-US" sz="2500" b="1" dirty="0" smtClean="0"/>
              <a:t>연수</a:t>
            </a:r>
            <a:endParaRPr lang="ko-KR" altLang="en-US" sz="2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357554" y="4643446"/>
            <a:ext cx="4714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교구 </a:t>
            </a:r>
            <a:r>
              <a:rPr lang="en-US" altLang="ko-KR" sz="2400" b="1" dirty="0" smtClean="0">
                <a:solidFill>
                  <a:schemeClr val="accent5">
                    <a:lumMod val="75000"/>
                  </a:schemeClr>
                </a:solidFill>
              </a:rPr>
              <a:t>Cu.</a:t>
            </a:r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이상</a:t>
            </a:r>
            <a:r>
              <a:rPr lang="en-US" altLang="ko-KR" sz="2400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신임간부</a:t>
            </a:r>
            <a:endParaRPr lang="en-US" altLang="ko-KR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altLang="ko-KR" sz="2400" b="1" dirty="0" smtClean="0">
                <a:solidFill>
                  <a:schemeClr val="accent5">
                    <a:lumMod val="75000"/>
                  </a:schemeClr>
                </a:solidFill>
              </a:rPr>
              <a:t>           </a:t>
            </a:r>
            <a:r>
              <a:rPr lang="ko-KR" alt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엠마오</a:t>
            </a:r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집  </a:t>
            </a:r>
            <a:r>
              <a:rPr lang="en-US" altLang="ko-KR" sz="2400" b="1" dirty="0" smtClean="0"/>
              <a:t> 4.18</a:t>
            </a:r>
            <a:endParaRPr lang="ko-KR" alt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71472" y="5715016"/>
            <a:ext cx="17144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/>
              <a:t>순교성지 </a:t>
            </a:r>
            <a:endParaRPr lang="en-US" altLang="ko-KR" sz="2500" b="1" dirty="0" smtClean="0"/>
          </a:p>
          <a:p>
            <a:r>
              <a:rPr lang="ko-KR" altLang="en-US" sz="2500" b="1" dirty="0" smtClean="0"/>
              <a:t>도보순례</a:t>
            </a:r>
            <a:endParaRPr lang="ko-KR" altLang="en-US" sz="25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57554" y="5857892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지역 별  순교자 묘소 </a:t>
            </a:r>
            <a:r>
              <a:rPr lang="en-US" altLang="ko-KR" sz="2400" b="1" dirty="0" smtClean="0"/>
              <a:t> 4.25</a:t>
            </a:r>
            <a:endParaRPr lang="ko-KR" altLang="en-US" sz="24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85852" y="642918"/>
            <a:ext cx="1978516" cy="776690"/>
          </a:xfrm>
        </p:spPr>
        <p:txBody>
          <a:bodyPr>
            <a:normAutofit fontScale="90000"/>
          </a:bodyPr>
          <a:lstStyle/>
          <a:p>
            <a:r>
              <a:rPr lang="en-US" altLang="ko-KR" sz="4000" dirty="0" smtClean="0"/>
              <a:t>5</a:t>
            </a:r>
            <a:r>
              <a:rPr lang="ko-KR" altLang="en-US" sz="4000" dirty="0" smtClean="0"/>
              <a:t>월</a:t>
            </a:r>
            <a:r>
              <a:rPr lang="en-US" altLang="ko-KR" sz="4000" dirty="0" smtClean="0"/>
              <a:t>~8</a:t>
            </a:r>
            <a:r>
              <a:rPr lang="ko-KR" altLang="en-US" sz="4000" dirty="0" smtClean="0"/>
              <a:t>월</a:t>
            </a:r>
            <a:endParaRPr lang="ko-KR" altLang="en-US" sz="400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71472" y="1857364"/>
            <a:ext cx="2468880" cy="843528"/>
          </a:xfrm>
        </p:spPr>
        <p:txBody>
          <a:bodyPr>
            <a:normAutofit fontScale="92500" lnSpcReduction="20000"/>
          </a:bodyPr>
          <a:lstStyle/>
          <a:p>
            <a:r>
              <a:rPr lang="ko-KR" altLang="en-US" sz="2800" b="1" dirty="0" smtClean="0"/>
              <a:t>제</a:t>
            </a:r>
            <a:r>
              <a:rPr lang="en-US" altLang="ko-KR" sz="2800" b="1" dirty="0" smtClean="0"/>
              <a:t>1</a:t>
            </a:r>
            <a:r>
              <a:rPr lang="ko-KR" altLang="en-US" sz="2800" b="1" dirty="0" smtClean="0"/>
              <a:t>회 교구 </a:t>
            </a:r>
            <a:endParaRPr lang="en-US" altLang="ko-KR" sz="2800" b="1" dirty="0" smtClean="0"/>
          </a:p>
          <a:p>
            <a:r>
              <a:rPr lang="ko-KR" altLang="en-US" sz="2800" b="1" dirty="0" smtClean="0"/>
              <a:t>성모님의  밤</a:t>
            </a:r>
            <a:endParaRPr lang="ko-KR" alt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71934" y="714356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일정  계획</a:t>
            </a:r>
            <a:endParaRPr lang="ko-KR" altLang="en-US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7554" y="2000240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가톨릭 교육관 </a:t>
            </a:r>
            <a:r>
              <a:rPr lang="en-US" altLang="ko-KR" sz="2400" b="1" dirty="0" smtClean="0">
                <a:solidFill>
                  <a:schemeClr val="accent5">
                    <a:lumMod val="75000"/>
                  </a:schemeClr>
                </a:solidFill>
              </a:rPr>
              <a:t>/ </a:t>
            </a:r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교구 전 단원 </a:t>
            </a:r>
            <a:r>
              <a:rPr lang="en-US" altLang="ko-KR" sz="2400" b="1" dirty="0" smtClean="0"/>
              <a:t>5/8</a:t>
            </a:r>
            <a:endParaRPr lang="ko-KR" alt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2928934"/>
            <a:ext cx="18573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/>
              <a:t>제</a:t>
            </a:r>
            <a:r>
              <a:rPr lang="en-US" altLang="ko-KR" sz="2500" b="1" dirty="0" smtClean="0"/>
              <a:t>18</a:t>
            </a:r>
            <a:r>
              <a:rPr lang="ko-KR" altLang="en-US" sz="2500" b="1" dirty="0" smtClean="0"/>
              <a:t>회 </a:t>
            </a:r>
            <a:endParaRPr lang="en-US" altLang="ko-KR" sz="2500" b="1" dirty="0" smtClean="0"/>
          </a:p>
          <a:p>
            <a:r>
              <a:rPr lang="ko-KR" altLang="en-US" sz="2500" b="1" dirty="0" err="1" smtClean="0"/>
              <a:t>영성피정</a:t>
            </a:r>
            <a:endParaRPr lang="ko-KR" altLang="en-US" sz="2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28992" y="2928934"/>
            <a:ext cx="52149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>
                <a:solidFill>
                  <a:schemeClr val="accent5">
                    <a:lumMod val="75000"/>
                  </a:schemeClr>
                </a:solidFill>
              </a:rPr>
              <a:t>교구 전 단원  </a:t>
            </a:r>
            <a:r>
              <a:rPr lang="en-US" altLang="ko-KR" sz="2500" b="1" dirty="0" smtClean="0">
                <a:solidFill>
                  <a:schemeClr val="accent5">
                    <a:lumMod val="75000"/>
                  </a:schemeClr>
                </a:solidFill>
              </a:rPr>
              <a:t>/ </a:t>
            </a:r>
            <a:r>
              <a:rPr lang="ko-KR" altLang="en-US" sz="2500" b="1" dirty="0" err="1" smtClean="0">
                <a:solidFill>
                  <a:schemeClr val="accent5">
                    <a:lumMod val="75000"/>
                  </a:schemeClr>
                </a:solidFill>
              </a:rPr>
              <a:t>갈멜수도원</a:t>
            </a:r>
            <a:r>
              <a:rPr lang="ko-KR" altLang="en-US" sz="2500" b="1" dirty="0" smtClean="0">
                <a:solidFill>
                  <a:schemeClr val="accent5">
                    <a:lumMod val="75000"/>
                  </a:schemeClr>
                </a:solidFill>
              </a:rPr>
              <a:t>   </a:t>
            </a:r>
            <a:r>
              <a:rPr lang="en-US" altLang="ko-KR" sz="2500" b="1" dirty="0" smtClean="0"/>
              <a:t>5.15~16 </a:t>
            </a:r>
            <a:endParaRPr lang="ko-KR" altLang="en-US" sz="2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2910" y="4000504"/>
            <a:ext cx="1500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1</a:t>
            </a:r>
            <a:r>
              <a:rPr lang="ko-KR" altLang="en-US" sz="2400" b="1" dirty="0" smtClean="0"/>
              <a:t>단계 </a:t>
            </a:r>
            <a:endParaRPr lang="en-US" altLang="ko-KR" sz="2400" b="1" dirty="0" smtClean="0"/>
          </a:p>
          <a:p>
            <a:r>
              <a:rPr lang="ko-KR" altLang="en-US" sz="2400" b="1" dirty="0" smtClean="0"/>
              <a:t>기사교육</a:t>
            </a:r>
            <a:endParaRPr lang="ko-KR" alt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57554" y="3857628"/>
            <a:ext cx="55721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>
                <a:solidFill>
                  <a:schemeClr val="accent5">
                    <a:lumMod val="75000"/>
                  </a:schemeClr>
                </a:solidFill>
              </a:rPr>
              <a:t>교구 전 단원 </a:t>
            </a:r>
            <a:r>
              <a:rPr lang="en-US" altLang="ko-KR" sz="2500" b="1" dirty="0" smtClean="0">
                <a:solidFill>
                  <a:schemeClr val="accent5">
                    <a:lumMod val="75000"/>
                  </a:schemeClr>
                </a:solidFill>
              </a:rPr>
              <a:t>/ </a:t>
            </a:r>
            <a:r>
              <a:rPr lang="ko-KR" altLang="en-US" sz="2500" b="1" dirty="0" smtClean="0">
                <a:solidFill>
                  <a:schemeClr val="accent5">
                    <a:lumMod val="75000"/>
                  </a:schemeClr>
                </a:solidFill>
              </a:rPr>
              <a:t>창원성산복지관 </a:t>
            </a:r>
            <a:r>
              <a:rPr lang="en-US" altLang="ko-KR" sz="2500" b="1" dirty="0" smtClean="0"/>
              <a:t>6.12~13</a:t>
            </a:r>
            <a:endParaRPr lang="ko-KR" altLang="en-US" sz="25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2910" y="4929198"/>
            <a:ext cx="17859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b="1" dirty="0" smtClean="0"/>
              <a:t>Le.</a:t>
            </a:r>
            <a:r>
              <a:rPr lang="ko-KR" altLang="en-US" sz="2500" b="1" dirty="0" smtClean="0"/>
              <a:t>지도 </a:t>
            </a:r>
            <a:endParaRPr lang="en-US" altLang="ko-KR" sz="2500" b="1" dirty="0" smtClean="0"/>
          </a:p>
          <a:p>
            <a:r>
              <a:rPr lang="ko-KR" altLang="en-US" sz="2500" b="1" dirty="0" smtClean="0"/>
              <a:t>수녀연수 </a:t>
            </a:r>
            <a:endParaRPr lang="ko-KR" altLang="en-US" sz="25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357554" y="5072074"/>
            <a:ext cx="37147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>
                <a:solidFill>
                  <a:schemeClr val="accent5">
                    <a:lumMod val="75000"/>
                  </a:schemeClr>
                </a:solidFill>
              </a:rPr>
              <a:t>창원 젊음의 집 </a:t>
            </a:r>
            <a:r>
              <a:rPr lang="en-US" altLang="ko-KR" sz="2500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n-US" altLang="ko-KR" sz="2500" b="1" dirty="0" smtClean="0"/>
              <a:t>6.15</a:t>
            </a:r>
            <a:endParaRPr lang="ko-KR" altLang="en-US" sz="25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1472" y="5929330"/>
            <a:ext cx="2643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/>
              <a:t>하계 수련대회</a:t>
            </a:r>
            <a:endParaRPr lang="ko-KR" alt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571868" y="5786454"/>
            <a:ext cx="4643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교구 </a:t>
            </a:r>
            <a:r>
              <a:rPr lang="ko-KR" alt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꾸리아</a:t>
            </a:r>
            <a:r>
              <a:rPr lang="ko-KR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이상 간부 전원 </a:t>
            </a:r>
            <a:r>
              <a:rPr lang="en-US" altLang="ko-KR" sz="2400" b="1" dirty="0" smtClean="0"/>
              <a:t>8.16~17</a:t>
            </a:r>
            <a:endParaRPr lang="ko-KR" altLang="en-US" sz="24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14480" y="571480"/>
            <a:ext cx="2286016" cy="764118"/>
          </a:xfrm>
        </p:spPr>
        <p:txBody>
          <a:bodyPr>
            <a:normAutofit fontScale="90000"/>
          </a:bodyPr>
          <a:lstStyle/>
          <a:p>
            <a:r>
              <a:rPr lang="en-US" altLang="ko-KR" sz="4000" b="1" dirty="0" smtClean="0"/>
              <a:t>9</a:t>
            </a:r>
            <a:r>
              <a:rPr lang="ko-KR" altLang="en-US" sz="4000" b="1" dirty="0" smtClean="0"/>
              <a:t>월</a:t>
            </a:r>
            <a:r>
              <a:rPr lang="en-US" altLang="ko-KR" sz="4000" b="1" dirty="0" smtClean="0"/>
              <a:t>~12</a:t>
            </a:r>
            <a:r>
              <a:rPr lang="ko-KR" altLang="en-US" sz="4000" b="1" dirty="0" smtClean="0"/>
              <a:t>월</a:t>
            </a:r>
            <a:endParaRPr lang="ko-KR" altLang="en-US" sz="4000" b="1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000100" y="2000240"/>
            <a:ext cx="1857388" cy="1000132"/>
          </a:xfrm>
        </p:spPr>
        <p:txBody>
          <a:bodyPr>
            <a:noAutofit/>
          </a:bodyPr>
          <a:lstStyle/>
          <a:p>
            <a:r>
              <a:rPr lang="ko-KR" altLang="en-US" sz="2800" b="1" dirty="0" smtClean="0"/>
              <a:t>순교성지</a:t>
            </a:r>
            <a:endParaRPr lang="en-US" altLang="ko-KR" sz="2800" b="1" dirty="0" smtClean="0"/>
          </a:p>
          <a:p>
            <a:r>
              <a:rPr lang="ko-KR" altLang="en-US" sz="2800" b="1" dirty="0" smtClean="0"/>
              <a:t>도보순례</a:t>
            </a:r>
            <a:endParaRPr lang="ko-KR" alt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43372" y="571480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일정  계획</a:t>
            </a:r>
            <a:endParaRPr lang="ko-KR" altLang="en-US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8992" y="2071678"/>
            <a:ext cx="5000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마산지역 단원</a:t>
            </a:r>
            <a:endParaRPr lang="en-US" altLang="ko-KR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altLang="ko-KR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ko-KR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함안 대산 순교자 묘지  </a:t>
            </a:r>
            <a:r>
              <a:rPr lang="en-US" altLang="ko-KR" sz="2800" b="1" dirty="0" smtClean="0"/>
              <a:t>9.11</a:t>
            </a:r>
            <a:endParaRPr lang="ko-KR" alt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00100" y="3357562"/>
            <a:ext cx="1785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2</a:t>
            </a:r>
            <a:r>
              <a:rPr lang="ko-KR" altLang="en-US" sz="2800" b="1" dirty="0" smtClean="0"/>
              <a:t>단계 </a:t>
            </a:r>
            <a:endParaRPr lang="en-US" altLang="ko-KR" sz="2800" b="1" dirty="0" smtClean="0"/>
          </a:p>
          <a:p>
            <a:r>
              <a:rPr lang="ko-KR" altLang="en-US" sz="2800" b="1" dirty="0" smtClean="0"/>
              <a:t>기사교육</a:t>
            </a:r>
            <a:endParaRPr lang="ko-KR" altLang="en-US" sz="2800" b="1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3500428" y="3286125"/>
            <a:ext cx="464347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ko-KR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단계 기사교육  수료 단원 </a:t>
            </a:r>
            <a:endParaRPr lang="en-US" altLang="ko-KR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altLang="ko-KR" sz="2800" b="1" dirty="0" smtClean="0">
                <a:solidFill>
                  <a:schemeClr val="accent5">
                    <a:lumMod val="75000"/>
                  </a:schemeClr>
                </a:solidFill>
              </a:rPr>
              <a:t>       </a:t>
            </a:r>
            <a:r>
              <a:rPr lang="ko-KR" alt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엠마오</a:t>
            </a:r>
            <a:r>
              <a:rPr lang="ko-KR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집  </a:t>
            </a:r>
            <a:r>
              <a:rPr lang="en-US" altLang="ko-KR" sz="2800" b="1" dirty="0" smtClean="0"/>
              <a:t>10.9~10</a:t>
            </a:r>
          </a:p>
          <a:p>
            <a:endParaRPr lang="en-US" altLang="ko-KR" sz="2500" dirty="0" smtClean="0"/>
          </a:p>
          <a:p>
            <a:r>
              <a:rPr lang="en-US" altLang="ko-KR" sz="2500" dirty="0" smtClean="0"/>
              <a:t> </a:t>
            </a:r>
            <a:endParaRPr lang="ko-KR" altLang="en-US" sz="2500" dirty="0"/>
          </a:p>
        </p:txBody>
      </p:sp>
      <p:sp>
        <p:nvSpPr>
          <p:cNvPr id="10" name="TextBox 9"/>
          <p:cNvSpPr txBox="1"/>
          <p:nvPr/>
        </p:nvSpPr>
        <p:spPr>
          <a:xfrm>
            <a:off x="1000100" y="4572008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Cu.</a:t>
            </a:r>
            <a:r>
              <a:rPr lang="ko-KR" altLang="en-US" sz="2800" b="1" dirty="0" smtClean="0"/>
              <a:t>단장 연수</a:t>
            </a:r>
            <a:endParaRPr lang="ko-KR" alt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71868" y="4714884"/>
            <a:ext cx="4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거제</a:t>
            </a:r>
            <a:r>
              <a:rPr lang="en-US" altLang="ko-KR" sz="2800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ko-KR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통영 지역  </a:t>
            </a:r>
            <a:r>
              <a:rPr lang="en-US" altLang="ko-KR" sz="2800" b="1" dirty="0" smtClean="0"/>
              <a:t>10.31</a:t>
            </a:r>
            <a:endParaRPr lang="ko-KR" alt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00100" y="5429264"/>
            <a:ext cx="20716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/>
              <a:t>평의회 </a:t>
            </a:r>
            <a:endParaRPr lang="en-US" altLang="ko-KR" sz="2500" b="1" dirty="0" smtClean="0"/>
          </a:p>
          <a:p>
            <a:r>
              <a:rPr lang="en-US" altLang="ko-KR" sz="2500" b="1" dirty="0" smtClean="0"/>
              <a:t>4</a:t>
            </a:r>
            <a:r>
              <a:rPr lang="ko-KR" altLang="en-US" sz="2500" b="1" dirty="0" smtClean="0"/>
              <a:t>간부 연수</a:t>
            </a:r>
            <a:endParaRPr lang="ko-KR" altLang="en-US" sz="25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71868" y="5500702"/>
            <a:ext cx="4429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교구 </a:t>
            </a:r>
            <a:r>
              <a:rPr lang="en-US" altLang="ko-KR" sz="2800" b="1" dirty="0" smtClean="0">
                <a:solidFill>
                  <a:schemeClr val="accent5">
                    <a:lumMod val="75000"/>
                  </a:schemeClr>
                </a:solidFill>
              </a:rPr>
              <a:t>Cu.</a:t>
            </a:r>
            <a:r>
              <a:rPr lang="ko-KR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이상  신임 간부</a:t>
            </a:r>
            <a:endParaRPr lang="en-US" altLang="ko-KR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ko-KR" alt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엠마오</a:t>
            </a:r>
            <a:r>
              <a:rPr lang="ko-KR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 집 </a:t>
            </a:r>
            <a:r>
              <a:rPr lang="ko-KR" altLang="en-US" sz="2800" b="1" dirty="0" smtClean="0"/>
              <a:t> </a:t>
            </a:r>
            <a:r>
              <a:rPr lang="en-US" altLang="ko-KR" sz="2800" b="1" dirty="0" smtClean="0"/>
              <a:t>11.14</a:t>
            </a:r>
            <a:r>
              <a:rPr lang="ko-KR" altLang="en-US" sz="2800" b="1" dirty="0" smtClean="0"/>
              <a:t> </a:t>
            </a:r>
            <a:endParaRPr lang="ko-KR" altLang="en-US" sz="28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143108" y="428604"/>
            <a:ext cx="4857784" cy="898416"/>
          </a:xfrm>
        </p:spPr>
        <p:txBody>
          <a:bodyPr/>
          <a:lstStyle/>
          <a:p>
            <a:r>
              <a:rPr lang="en-US" altLang="ko-KR" dirty="0" smtClean="0"/>
              <a:t>3. </a:t>
            </a:r>
            <a:r>
              <a:rPr lang="ko-KR" altLang="en-US" dirty="0" smtClean="0"/>
              <a:t>교육</a:t>
            </a:r>
            <a:r>
              <a:rPr lang="en-US" altLang="ko-KR" dirty="0" smtClean="0"/>
              <a:t>,</a:t>
            </a:r>
            <a:r>
              <a:rPr lang="ko-KR" altLang="en-US" dirty="0" smtClean="0"/>
              <a:t>행사 준비</a:t>
            </a:r>
            <a:endParaRPr lang="ko-KR" altLang="en-US" dirty="0"/>
          </a:p>
        </p:txBody>
      </p:sp>
      <p:pic>
        <p:nvPicPr>
          <p:cNvPr id="1026" name="Picture 2" descr="F:\알씨원본\DSC00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14480" y="3357562"/>
            <a:ext cx="5643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0" b="1" dirty="0" smtClean="0">
                <a:solidFill>
                  <a:srgbClr val="FF0000"/>
                </a:solidFill>
              </a:rPr>
              <a:t>선교 연수회</a:t>
            </a:r>
            <a:endParaRPr lang="ko-KR" altLang="en-US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00100" y="714356"/>
            <a:ext cx="7072362" cy="114300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3600" b="1" dirty="0" smtClean="0"/>
              <a:t/>
            </a:r>
            <a:br>
              <a:rPr lang="en-US" altLang="ko-KR" sz="3600" b="1" dirty="0" smtClean="0"/>
            </a:br>
            <a:r>
              <a:rPr lang="en-US" altLang="ko-KR" sz="3600" b="1" dirty="0" smtClean="0"/>
              <a:t>  1. </a:t>
            </a:r>
            <a:r>
              <a:rPr lang="ko-KR" altLang="en-US" sz="4000" b="1" dirty="0" err="1" smtClean="0">
                <a:solidFill>
                  <a:srgbClr val="C00000"/>
                </a:solidFill>
              </a:rPr>
              <a:t>냉담자</a:t>
            </a:r>
            <a:r>
              <a:rPr lang="ko-KR" altLang="en-US" sz="4000" b="1" dirty="0" smtClean="0">
                <a:solidFill>
                  <a:srgbClr val="C00000"/>
                </a:solidFill>
              </a:rPr>
              <a:t> </a:t>
            </a:r>
            <a:r>
              <a:rPr lang="ko-KR" altLang="en-US" sz="4000" b="1" dirty="0" err="1" smtClean="0">
                <a:solidFill>
                  <a:srgbClr val="C00000"/>
                </a:solidFill>
              </a:rPr>
              <a:t>회두</a:t>
            </a:r>
            <a:r>
              <a:rPr lang="ko-KR" altLang="en-US" sz="4000" b="1" dirty="0" err="1" smtClean="0"/>
              <a:t>를</a:t>
            </a:r>
            <a:r>
              <a:rPr lang="ko-KR" altLang="en-US" sz="4000" b="1" dirty="0" smtClean="0"/>
              <a:t> 위한 기초조사</a:t>
            </a:r>
            <a:r>
              <a:rPr lang="en-US" altLang="ko-KR" sz="4000" b="1" dirty="0" smtClean="0"/>
              <a:t/>
            </a:r>
            <a:br>
              <a:rPr lang="en-US" altLang="ko-KR" sz="4000" b="1" dirty="0" smtClean="0"/>
            </a:br>
            <a:endParaRPr lang="ko-KR" alt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24" y="2143116"/>
            <a:ext cx="778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itchFamily="34" charset="0"/>
              <a:buChar char="•"/>
            </a:pP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본당내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냉담자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쁘레시디움별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ko-KR" altLang="en-US" sz="2800" b="1" dirty="0" smtClean="0">
                <a:solidFill>
                  <a:srgbClr val="C00000"/>
                </a:solidFill>
              </a:rPr>
              <a:t>호구조사</a:t>
            </a:r>
            <a:endParaRPr lang="ko-KR" alt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3143248"/>
            <a:ext cx="76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itchFamily="34" charset="0"/>
              <a:buChar char="•"/>
            </a:pPr>
            <a:r>
              <a:rPr lang="ko-KR" altLang="en-US" sz="2800" b="1" dirty="0" err="1" smtClean="0">
                <a:solidFill>
                  <a:srgbClr val="C00000"/>
                </a:solidFill>
              </a:rPr>
              <a:t>구역내</a:t>
            </a:r>
            <a:r>
              <a:rPr lang="ko-KR" altLang="en-US" sz="2800" b="1" dirty="0" smtClean="0">
                <a:solidFill>
                  <a:srgbClr val="C00000"/>
                </a:solidFill>
              </a:rPr>
              <a:t>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거주자인가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? </a:t>
            </a:r>
            <a:r>
              <a:rPr lang="ko-KR" altLang="en-US" sz="2800" b="1" dirty="0" err="1" smtClean="0">
                <a:solidFill>
                  <a:srgbClr val="C00000"/>
                </a:solidFill>
              </a:rPr>
              <a:t>타지역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거주자인가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7224" y="4071942"/>
            <a:ext cx="585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</a:t>
            </a:r>
            <a:r>
              <a:rPr lang="ko-KR" altLang="en-US" sz="2800" b="1" dirty="0" smtClean="0">
                <a:solidFill>
                  <a:srgbClr val="C00000"/>
                </a:solidFill>
              </a:rPr>
              <a:t>행방 </a:t>
            </a:r>
            <a:r>
              <a:rPr lang="ko-KR" altLang="en-US" sz="2800" b="1" dirty="0" err="1" smtClean="0">
                <a:solidFill>
                  <a:srgbClr val="C00000"/>
                </a:solidFill>
              </a:rPr>
              <a:t>불명자</a:t>
            </a:r>
            <a:r>
              <a:rPr lang="ko-KR" altLang="en-US" sz="2800" b="1" dirty="0" smtClean="0">
                <a:solidFill>
                  <a:srgbClr val="C00000"/>
                </a:solidFill>
              </a:rPr>
              <a:t>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인가   확인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8662" y="4929198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구역별 분류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1285860"/>
            <a:ext cx="814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냉담자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회두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기도문 준비 </a:t>
            </a:r>
            <a:r>
              <a:rPr lang="en-US" altLang="ko-KR" sz="2800" b="1" dirty="0" smtClean="0">
                <a:solidFill>
                  <a:srgbClr val="C00000"/>
                </a:solidFill>
              </a:rPr>
              <a:t>(</a:t>
            </a:r>
            <a:r>
              <a:rPr lang="ko-KR" altLang="en-US" sz="2800" b="1" dirty="0" smtClean="0">
                <a:solidFill>
                  <a:srgbClr val="C00000"/>
                </a:solidFill>
              </a:rPr>
              <a:t>본당 신부님 인준</a:t>
            </a:r>
            <a:r>
              <a:rPr lang="en-US" altLang="ko-KR" sz="2800" b="1" dirty="0" smtClean="0">
                <a:solidFill>
                  <a:srgbClr val="C00000"/>
                </a:solidFill>
              </a:rPr>
              <a:t>)</a:t>
            </a:r>
            <a:endParaRPr lang="ko-KR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3429000"/>
            <a:ext cx="7358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레지오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단원 및 전 신자 </a:t>
            </a:r>
            <a:r>
              <a:rPr lang="ko-KR" altLang="en-US" sz="2800" b="1" dirty="0" smtClean="0">
                <a:solidFill>
                  <a:srgbClr val="C00000"/>
                </a:solidFill>
              </a:rPr>
              <a:t>기도시작</a:t>
            </a:r>
            <a:endParaRPr lang="ko-KR" alt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2285992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냉담자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리스트 </a:t>
            </a:r>
            <a:r>
              <a:rPr lang="ko-KR" altLang="en-US" sz="2800" b="1" dirty="0" err="1" smtClean="0">
                <a:solidFill>
                  <a:srgbClr val="C00000"/>
                </a:solidFill>
              </a:rPr>
              <a:t>쁘레시디움별</a:t>
            </a:r>
            <a:r>
              <a:rPr lang="ko-KR" altLang="en-US" sz="2800" b="1" dirty="0" smtClean="0">
                <a:solidFill>
                  <a:srgbClr val="C00000"/>
                </a:solidFill>
              </a:rPr>
              <a:t>  배정</a:t>
            </a:r>
            <a:endParaRPr lang="ko-KR" alt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4500570"/>
            <a:ext cx="800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쁘레시디움별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활동을 위한 </a:t>
            </a:r>
            <a:r>
              <a:rPr lang="ko-KR" altLang="en-US" sz="2800" b="1" dirty="0" smtClean="0">
                <a:solidFill>
                  <a:srgbClr val="C00000"/>
                </a:solidFill>
              </a:rPr>
              <a:t>아이디어 회의</a:t>
            </a:r>
            <a:endParaRPr lang="ko-KR" alt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2386" cy="1143000"/>
          </a:xfrm>
        </p:spPr>
        <p:txBody>
          <a:bodyPr>
            <a:normAutofit/>
          </a:bodyPr>
          <a:lstStyle/>
          <a:p>
            <a:r>
              <a:rPr lang="en-US" altLang="ko-KR" sz="3600" b="1" dirty="0" smtClean="0"/>
              <a:t>3. </a:t>
            </a:r>
            <a:r>
              <a:rPr lang="ko-KR" altLang="en-US" sz="3600" b="1" dirty="0" smtClean="0"/>
              <a:t>활동 계획</a:t>
            </a:r>
            <a:r>
              <a:rPr lang="en-US" altLang="ko-KR" sz="3600" b="1" dirty="0" smtClean="0">
                <a:solidFill>
                  <a:srgbClr val="C00000"/>
                </a:solidFill>
              </a:rPr>
              <a:t>(Plan)</a:t>
            </a:r>
            <a:r>
              <a:rPr lang="ko-KR" altLang="en-US" sz="3600" b="1" dirty="0" smtClean="0">
                <a:solidFill>
                  <a:srgbClr val="C00000"/>
                </a:solidFill>
              </a:rPr>
              <a:t> </a:t>
            </a:r>
            <a:r>
              <a:rPr lang="ko-KR" altLang="en-US" sz="3600" b="1" dirty="0" smtClean="0"/>
              <a:t>수립</a:t>
            </a:r>
            <a:endParaRPr lang="ko-KR" alt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2910" y="1785926"/>
            <a:ext cx="707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3600" b="1" dirty="0" smtClean="0">
                <a:solidFill>
                  <a:srgbClr val="002060"/>
                </a:solidFill>
              </a:rPr>
              <a:t>월 단위 계획 </a:t>
            </a:r>
            <a:endParaRPr lang="ko-KR" altLang="en-US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2643182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ko-KR" altLang="en-US" sz="3200" b="1" dirty="0" smtClean="0">
                <a:solidFill>
                  <a:schemeClr val="accent6">
                    <a:lumMod val="50000"/>
                  </a:schemeClr>
                </a:solidFill>
              </a:rPr>
              <a:t>첫 주 </a:t>
            </a:r>
            <a:r>
              <a:rPr lang="en-US" altLang="ko-K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/ </a:t>
            </a: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냉담자를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위한 공동기도 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  <a:p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매일 미사 봉헌    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배당된 대상자를 위한 개인 기도시작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071538" y="4643446"/>
            <a:ext cx="7858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3200" b="1" dirty="0" smtClean="0">
                <a:solidFill>
                  <a:schemeClr val="accent6">
                    <a:lumMod val="50000"/>
                  </a:schemeClr>
                </a:solidFill>
              </a:rPr>
              <a:t>둘째 주 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/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전화로 안부전하기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 </a:t>
            </a:r>
          </a:p>
          <a:p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개인 친분 쌓기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 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식사초대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3.</a:t>
            </a:r>
            <a:r>
              <a:rPr lang="ko-KR" altLang="en-US" b="1" dirty="0" smtClean="0">
                <a:solidFill>
                  <a:srgbClr val="002060"/>
                </a:solidFill>
              </a:rPr>
              <a:t>조직 구성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idx="1"/>
          </p:nvPr>
        </p:nvGraphicFramePr>
        <p:xfrm>
          <a:off x="457200" y="1071546"/>
          <a:ext cx="8115329" cy="5417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5974"/>
                <a:gridCol w="1357322"/>
                <a:gridCol w="1714512"/>
                <a:gridCol w="1643074"/>
                <a:gridCol w="1214447"/>
              </a:tblGrid>
              <a:tr h="7739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구분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err="1" smtClean="0"/>
                        <a:t>설립시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err="1" smtClean="0"/>
                        <a:t>전차보고시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solidFill>
                            <a:srgbClr val="C00000"/>
                          </a:solidFill>
                        </a:rPr>
                        <a:t>현재</a:t>
                      </a:r>
                      <a:endParaRPr lang="ko-KR" alt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증감</a:t>
                      </a:r>
                      <a:endParaRPr lang="ko-KR" altLang="en-US" sz="2400" dirty="0"/>
                    </a:p>
                  </a:txBody>
                  <a:tcPr anchor="ctr"/>
                </a:tc>
              </a:tr>
              <a:tr h="7739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꼬미씨움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18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18</a:t>
                      </a:r>
                      <a:endParaRPr lang="ko-KR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</a:tr>
              <a:tr h="7739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꾸리아</a:t>
                      </a:r>
                      <a:endParaRPr lang="ko-KR" altLang="en-US" b="1" dirty="0"/>
                    </a:p>
                    <a:p>
                      <a:pPr algn="ctr" latinLnBrk="1"/>
                      <a:r>
                        <a:rPr lang="ko-KR" altLang="en-US" b="1" dirty="0" smtClean="0"/>
                        <a:t>성인  </a:t>
                      </a:r>
                      <a:r>
                        <a:rPr lang="en-US" altLang="ko-KR" b="1" dirty="0" smtClean="0"/>
                        <a:t>/ </a:t>
                      </a:r>
                      <a:r>
                        <a:rPr lang="ko-KR" altLang="en-US" b="1" dirty="0" smtClean="0"/>
                        <a:t>소년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43 / 7</a:t>
                      </a:r>
                    </a:p>
                    <a:p>
                      <a:pPr algn="ctr" latinLnBrk="1"/>
                      <a:r>
                        <a:rPr lang="en-US" altLang="ko-KR" b="1" dirty="0" smtClean="0"/>
                        <a:t>(50)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88 / 1</a:t>
                      </a:r>
                    </a:p>
                    <a:p>
                      <a:pPr algn="ctr" latinLnBrk="1"/>
                      <a:r>
                        <a:rPr lang="en-US" altLang="ko-KR" b="1" dirty="0" smtClean="0"/>
                        <a:t>(89)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90 / 0</a:t>
                      </a:r>
                    </a:p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(90)</a:t>
                      </a:r>
                      <a:endParaRPr lang="ko-KR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 / 1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7739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쁘레시디움</a:t>
                      </a:r>
                      <a:endParaRPr lang="en-US" altLang="ko-KR" b="1" dirty="0" smtClean="0"/>
                    </a:p>
                    <a:p>
                      <a:pPr algn="ctr" latinLnBrk="1"/>
                      <a:r>
                        <a:rPr lang="ko-KR" altLang="en-US" b="1" dirty="0" smtClean="0"/>
                        <a:t>성인</a:t>
                      </a:r>
                      <a:r>
                        <a:rPr lang="en-US" altLang="ko-KR" b="1" baseline="0" dirty="0" smtClean="0"/>
                        <a:t>  / </a:t>
                      </a:r>
                      <a:r>
                        <a:rPr lang="ko-KR" altLang="en-US" b="1" baseline="0" dirty="0" smtClean="0"/>
                        <a:t>소년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737 / 95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1,346 / 69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1,363 / 53</a:t>
                      </a:r>
                      <a:endParaRPr lang="ko-KR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17 / 16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7739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행동단원</a:t>
                      </a:r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(</a:t>
                      </a:r>
                      <a:r>
                        <a:rPr lang="ko-KR" altLang="en-US" b="1" dirty="0" err="1" smtClean="0"/>
                        <a:t>쁘레또리움</a:t>
                      </a:r>
                      <a:r>
                        <a:rPr lang="en-US" altLang="ko-KR" b="1" dirty="0" smtClean="0"/>
                        <a:t>)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8,337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12,214</a:t>
                      </a:r>
                    </a:p>
                    <a:p>
                      <a:pPr algn="ctr" latinLnBrk="1"/>
                      <a:r>
                        <a:rPr lang="en-US" altLang="ko-KR" b="1" dirty="0" smtClean="0"/>
                        <a:t>218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11,887</a:t>
                      </a:r>
                    </a:p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209</a:t>
                      </a:r>
                      <a:endParaRPr lang="ko-KR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-327</a:t>
                      </a:r>
                    </a:p>
                    <a:p>
                      <a:pPr algn="ctr" latinLnBrk="1"/>
                      <a:r>
                        <a:rPr lang="en-US" altLang="ko-KR" b="1" dirty="0" smtClean="0"/>
                        <a:t>+9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7739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협조단원</a:t>
                      </a:r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(</a:t>
                      </a:r>
                      <a:r>
                        <a:rPr lang="ko-KR" altLang="en-US" b="1" dirty="0" err="1" smtClean="0"/>
                        <a:t>아듀또리움</a:t>
                      </a:r>
                      <a:r>
                        <a:rPr lang="en-US" altLang="ko-KR" b="1" dirty="0" smtClean="0"/>
                        <a:t>)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5,196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6,926</a:t>
                      </a:r>
                    </a:p>
                    <a:p>
                      <a:pPr algn="ctr" latinLnBrk="1"/>
                      <a:r>
                        <a:rPr lang="en-US" altLang="ko-KR" b="1" dirty="0" smtClean="0"/>
                        <a:t>65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7,087</a:t>
                      </a:r>
                    </a:p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69</a:t>
                      </a:r>
                      <a:endParaRPr lang="ko-KR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+161</a:t>
                      </a:r>
                    </a:p>
                    <a:p>
                      <a:pPr algn="ctr" latinLnBrk="1"/>
                      <a:r>
                        <a:rPr lang="en-US" altLang="ko-KR" b="1" dirty="0" smtClean="0"/>
                        <a:t>-4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7739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총계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13,533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19,140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C00000"/>
                          </a:solidFill>
                        </a:rPr>
                        <a:t>18,974</a:t>
                      </a:r>
                      <a:endParaRPr lang="ko-KR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-166</a:t>
                      </a:r>
                      <a:endParaRPr lang="ko-KR" altLang="en-US" b="1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928662" y="2357430"/>
            <a:ext cx="7715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200" b="1" dirty="0" smtClean="0">
                <a:solidFill>
                  <a:schemeClr val="accent6">
                    <a:lumMod val="50000"/>
                  </a:schemeClr>
                </a:solidFill>
              </a:rPr>
              <a:t>셋째 주</a:t>
            </a:r>
            <a:r>
              <a:rPr lang="ko-KR" alt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ko-K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/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직접 방문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편지전달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  <a:p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본당소식지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전달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928662" y="4286256"/>
            <a:ext cx="74238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 smtClean="0">
                <a:solidFill>
                  <a:schemeClr val="accent6">
                    <a:lumMod val="50000"/>
                  </a:schemeClr>
                </a:solidFill>
              </a:rPr>
              <a:t>넷째 주</a:t>
            </a:r>
            <a:r>
              <a:rPr lang="ko-KR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ko-K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/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본당 사제 사목편지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수도자 방문 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</a:t>
            </a: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쁘레시디움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단원 조별 방문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5984" y="785794"/>
            <a:ext cx="385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accent1"/>
                </a:solidFill>
              </a:rPr>
              <a:t>활동</a:t>
            </a:r>
            <a:r>
              <a:rPr lang="en-US" altLang="ko-KR" sz="4000" b="1" dirty="0" smtClean="0">
                <a:solidFill>
                  <a:srgbClr val="C00000"/>
                </a:solidFill>
              </a:rPr>
              <a:t>(Do)</a:t>
            </a:r>
            <a:r>
              <a:rPr lang="ko-KR" altLang="en-US" sz="4000" b="1" dirty="0" smtClean="0">
                <a:solidFill>
                  <a:schemeClr val="accent1"/>
                </a:solidFill>
              </a:rPr>
              <a:t>단계</a:t>
            </a:r>
            <a:endParaRPr lang="ko-KR" altLang="en-US" sz="4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14546" y="428604"/>
            <a:ext cx="4114800" cy="1036748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점검</a:t>
            </a:r>
            <a:r>
              <a:rPr lang="en-US" altLang="ko-KR" sz="4000" b="1" dirty="0" smtClean="0">
                <a:solidFill>
                  <a:srgbClr val="C00000"/>
                </a:solidFill>
              </a:rPr>
              <a:t>(Check)</a:t>
            </a:r>
            <a:r>
              <a:rPr lang="ko-KR" altLang="en-US" sz="4000" b="1" dirty="0" smtClean="0"/>
              <a:t> 단계</a:t>
            </a:r>
            <a:endParaRPr lang="ko-KR" alt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14414" y="1928802"/>
            <a:ext cx="6858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꾸리아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단장은 각 </a:t>
            </a: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쁘레시디움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단장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ko-KR" altLang="en-US" sz="2800" b="1" dirty="0" smtClean="0">
                <a:solidFill>
                  <a:srgbClr val="00B050"/>
                </a:solidFill>
              </a:rPr>
              <a:t> 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소집</a:t>
            </a:r>
            <a:r>
              <a:rPr lang="ko-KR" altLang="en-US" sz="2800" b="1" dirty="0" smtClean="0">
                <a:solidFill>
                  <a:srgbClr val="00B050"/>
                </a:solidFill>
              </a:rPr>
              <a:t>   </a:t>
            </a:r>
            <a:r>
              <a:rPr lang="ko-KR" altLang="en-US" sz="2800" b="1" dirty="0" smtClean="0">
                <a:solidFill>
                  <a:schemeClr val="accent3">
                    <a:lumMod val="75000"/>
                  </a:schemeClr>
                </a:solidFill>
              </a:rPr>
              <a:t>활동방법에  관한  교육  </a:t>
            </a:r>
            <a:endParaRPr lang="ko-KR" alt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1538" y="3286124"/>
            <a:ext cx="7215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쁘레시디운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단장은 소속 단원들과 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구체적  활동 방법  논의 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2976" y="4714884"/>
            <a:ext cx="73581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dirty="0" smtClean="0"/>
              <a:t> </a:t>
            </a: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쁘레시디움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단장은 주 회합 시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ko-KR" altLang="en-US" sz="2800" b="1" dirty="0" smtClean="0">
                <a:solidFill>
                  <a:srgbClr val="00B050"/>
                </a:solidFill>
              </a:rPr>
              <a:t>  </a:t>
            </a:r>
            <a:r>
              <a:rPr lang="ko-KR" altLang="en-US" sz="2800" b="1" dirty="0" smtClean="0">
                <a:solidFill>
                  <a:srgbClr val="C00000"/>
                </a:solidFill>
              </a:rPr>
              <a:t>활동 지시한  결과를 확인하고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지속적인 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활동을 독려하고 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격려 할 것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62" y="1714488"/>
            <a:ext cx="7858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쁘레시디움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단장은 매주 회합 시 단원들의 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ko-KR" sz="3200" b="1" dirty="0" smtClean="0">
                <a:solidFill>
                  <a:srgbClr val="00B050"/>
                </a:solidFill>
              </a:rPr>
              <a:t> </a:t>
            </a:r>
            <a:r>
              <a:rPr lang="ko-KR" altLang="en-US" sz="2800" b="1" dirty="0" smtClean="0">
                <a:solidFill>
                  <a:srgbClr val="C00000"/>
                </a:solidFill>
              </a:rPr>
              <a:t>활동  문제점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확인하고 개선책을  논의한다</a:t>
            </a:r>
            <a:r>
              <a:rPr lang="en-US" altLang="ko-KR" sz="3200" b="1" dirty="0" smtClean="0">
                <a:solidFill>
                  <a:srgbClr val="00B050"/>
                </a:solidFill>
              </a:rPr>
              <a:t>.</a:t>
            </a:r>
            <a:endParaRPr lang="ko-KR" altLang="en-US" sz="3200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8662" y="3071810"/>
            <a:ext cx="7929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꾸리아는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각 </a:t>
            </a: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쁘레시디움의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활동상황을  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파악하여  </a:t>
            </a:r>
            <a:r>
              <a:rPr lang="ko-KR" altLang="en-US" sz="2800" b="1" dirty="0" smtClean="0">
                <a:solidFill>
                  <a:srgbClr val="C00000"/>
                </a:solidFill>
              </a:rPr>
              <a:t>지속적인 활동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을  이끌어 갈 수  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있도록  노력한다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4929198"/>
            <a:ext cx="7572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꾸리아는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정기적으로  </a:t>
            </a: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레지오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전 단원이 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ko-KR" sz="2800" b="1" dirty="0" smtClean="0">
                <a:solidFill>
                  <a:srgbClr val="00B050"/>
                </a:solidFill>
              </a:rPr>
              <a:t>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참여하는</a:t>
            </a:r>
            <a:r>
              <a:rPr lang="ko-KR" altLang="en-US" sz="2800" b="1" dirty="0" smtClean="0">
                <a:solidFill>
                  <a:srgbClr val="00B050"/>
                </a:solidFill>
              </a:rPr>
              <a:t>   </a:t>
            </a:r>
            <a:r>
              <a:rPr lang="ko-KR" altLang="en-US" sz="2800" b="1" dirty="0" smtClean="0">
                <a:solidFill>
                  <a:srgbClr val="C00000"/>
                </a:solidFill>
              </a:rPr>
              <a:t>단체 활동의 날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을  지정하여   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ko-KR" sz="2800" b="1" dirty="0" smtClean="0">
                <a:solidFill>
                  <a:srgbClr val="00B050"/>
                </a:solidFill>
              </a:rPr>
              <a:t>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선교의 열기를 계속 지켜가야 한다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480" y="714356"/>
            <a:ext cx="55721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solidFill>
                  <a:srgbClr val="000000"/>
                </a:solidFill>
              </a:rPr>
              <a:t>문제점 확인</a:t>
            </a:r>
            <a:r>
              <a:rPr lang="en-US" altLang="ko-KR" sz="3600" b="1" dirty="0" smtClean="0">
                <a:solidFill>
                  <a:srgbClr val="000000"/>
                </a:solidFill>
              </a:rPr>
              <a:t>, </a:t>
            </a:r>
            <a:r>
              <a:rPr lang="ko-KR" altLang="en-US" sz="3600" b="1" dirty="0" smtClean="0">
                <a:solidFill>
                  <a:srgbClr val="000000"/>
                </a:solidFill>
              </a:rPr>
              <a:t>조치</a:t>
            </a:r>
            <a:r>
              <a:rPr lang="en-US" altLang="ko-KR" sz="3600" b="1" dirty="0" smtClean="0">
                <a:solidFill>
                  <a:srgbClr val="C00000"/>
                </a:solidFill>
              </a:rPr>
              <a:t>(Action)</a:t>
            </a:r>
            <a:endParaRPr lang="ko-KR" altLang="en-US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b="1" dirty="0" smtClean="0"/>
              <a:t>교육행사 준비</a:t>
            </a:r>
            <a:endParaRPr lang="ko-KR" altLang="en-US" sz="4000" b="1" dirty="0"/>
          </a:p>
        </p:txBody>
      </p:sp>
      <p:pic>
        <p:nvPicPr>
          <p:cNvPr id="9218" name="Picture 2" descr="C:\Users\francisco\Pictures\2009-08-17 바탕화면\DSC01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1714480" y="5072074"/>
            <a:ext cx="5929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b="1" dirty="0" smtClean="0">
                <a:solidFill>
                  <a:srgbClr val="C00000"/>
                </a:solidFill>
                <a:latin typeface="HY목각파임B" pitchFamily="18" charset="-127"/>
                <a:ea typeface="HY목각파임B" pitchFamily="18" charset="-127"/>
              </a:rPr>
              <a:t>순교자 묘지 </a:t>
            </a:r>
            <a:r>
              <a:rPr lang="ko-KR" altLang="en-US" sz="4400" b="1" dirty="0" smtClean="0">
                <a:solidFill>
                  <a:srgbClr val="FFFF00"/>
                </a:solidFill>
                <a:latin typeface="HY목각파임B" pitchFamily="18" charset="-127"/>
                <a:ea typeface="HY목각파임B" pitchFamily="18" charset="-127"/>
              </a:rPr>
              <a:t>도보순례</a:t>
            </a:r>
            <a:endParaRPr lang="ko-KR" altLang="en-US" sz="4400" b="1" dirty="0">
              <a:solidFill>
                <a:srgbClr val="FFFF00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3200" dirty="0" smtClean="0"/>
              <a:t>1. </a:t>
            </a:r>
            <a:r>
              <a:rPr lang="ko-KR" altLang="en-US" sz="3200" dirty="0" smtClean="0"/>
              <a:t>순교자 </a:t>
            </a:r>
            <a:r>
              <a:rPr lang="ko-KR" altLang="en-US" sz="3200" b="1" dirty="0" err="1" smtClean="0"/>
              <a:t>신석복</a:t>
            </a:r>
            <a:r>
              <a:rPr lang="en-US" altLang="ko-KR" sz="2000" b="1" dirty="0" smtClean="0"/>
              <a:t>(</a:t>
            </a:r>
            <a:r>
              <a:rPr lang="ko-KR" altLang="en-US" sz="2000" b="1" dirty="0" err="1" smtClean="0"/>
              <a:t>마르코</a:t>
            </a:r>
            <a:r>
              <a:rPr lang="en-US" altLang="ko-KR" sz="2000" b="1" dirty="0" smtClean="0"/>
              <a:t>, 1882</a:t>
            </a:r>
            <a:r>
              <a:rPr lang="ko-KR" altLang="en-US" sz="2000" b="1" dirty="0" smtClean="0"/>
              <a:t>년</a:t>
            </a:r>
            <a:r>
              <a:rPr lang="en-US" altLang="ko-KR" sz="2000" b="1" dirty="0" smtClean="0"/>
              <a:t>~1866</a:t>
            </a:r>
            <a:r>
              <a:rPr lang="ko-KR" altLang="en-US" sz="2000" b="1" dirty="0" smtClean="0"/>
              <a:t>년</a:t>
            </a:r>
            <a:r>
              <a:rPr lang="en-US" altLang="ko-KR" sz="2000" dirty="0" smtClean="0"/>
              <a:t>) </a:t>
            </a:r>
            <a:r>
              <a:rPr lang="ko-KR" altLang="en-US" sz="3200" dirty="0" smtClean="0"/>
              <a:t>묘소</a:t>
            </a:r>
            <a:endParaRPr lang="ko-KR" alt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64" y="2571744"/>
            <a:ext cx="871543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4" name="직사각형 3"/>
          <p:cNvSpPr/>
          <p:nvPr/>
        </p:nvSpPr>
        <p:spPr>
          <a:xfrm>
            <a:off x="1643042" y="1428736"/>
            <a:ext cx="614366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solidFill>
                  <a:schemeClr val="accent6">
                    <a:lumMod val="50000"/>
                  </a:schemeClr>
                </a:solidFill>
              </a:rPr>
              <a:t>■ 소재지</a:t>
            </a:r>
            <a:r>
              <a:rPr lang="en-US" altLang="ko-KR" sz="2000" b="1" dirty="0" smtClean="0">
                <a:solidFill>
                  <a:schemeClr val="accent6">
                    <a:lumMod val="50000"/>
                  </a:schemeClr>
                </a:solidFill>
              </a:rPr>
              <a:t> / </a:t>
            </a:r>
            <a:r>
              <a:rPr lang="ko-KR" altLang="en-US" sz="2000" b="1" dirty="0" smtClean="0">
                <a:solidFill>
                  <a:schemeClr val="accent6">
                    <a:lumMod val="50000"/>
                  </a:schemeClr>
                </a:solidFill>
              </a:rPr>
              <a:t>경남 김해군 </a:t>
            </a:r>
            <a:r>
              <a:rPr lang="ko-KR" alt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진영읍</a:t>
            </a:r>
            <a:r>
              <a:rPr lang="ko-KR" alt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여래리 </a:t>
            </a:r>
            <a:r>
              <a:rPr lang="en-US" altLang="ko-KR" sz="2000" b="1" dirty="0" smtClean="0">
                <a:solidFill>
                  <a:schemeClr val="accent6">
                    <a:lumMod val="50000"/>
                  </a:schemeClr>
                </a:solidFill>
              </a:rPr>
              <a:t>247   </a:t>
            </a:r>
          </a:p>
          <a:p>
            <a:r>
              <a:rPr lang="en-US" altLang="ko-KR" sz="16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(</a:t>
            </a:r>
            <a:r>
              <a:rPr lang="ko-KR" altLang="en-US" sz="1600" b="1" dirty="0" smtClean="0">
                <a:solidFill>
                  <a:schemeClr val="accent6">
                    <a:lumMod val="50000"/>
                  </a:schemeClr>
                </a:solidFill>
              </a:rPr>
              <a:t>진영 성당 공원묘지</a:t>
            </a:r>
            <a:r>
              <a:rPr lang="en-US" altLang="ko-KR" sz="16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altLang="ko-KR" sz="1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ko-KR" altLang="en-US" sz="2000" b="1" dirty="0" smtClean="0">
                <a:solidFill>
                  <a:schemeClr val="accent6">
                    <a:lumMod val="50000"/>
                  </a:schemeClr>
                </a:solidFill>
              </a:rPr>
              <a:t>■ 연락처  </a:t>
            </a:r>
            <a:r>
              <a:rPr lang="en-US" altLang="ko-KR" sz="2000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ko-KR" alt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진영 본당 사무실 </a:t>
            </a:r>
            <a:r>
              <a:rPr lang="en-US" altLang="ko-KR" sz="2000" b="1" dirty="0" smtClean="0">
                <a:solidFill>
                  <a:schemeClr val="accent6">
                    <a:lumMod val="50000"/>
                  </a:schemeClr>
                </a:solidFill>
              </a:rPr>
              <a:t>(055) 343-2018</a:t>
            </a:r>
            <a:endParaRPr lang="en-US" altLang="ko-KR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785818"/>
          </a:xfrm>
        </p:spPr>
        <p:txBody>
          <a:bodyPr>
            <a:noAutofit/>
          </a:bodyPr>
          <a:lstStyle/>
          <a:p>
            <a:r>
              <a:rPr lang="en-US" altLang="ko-KR" sz="3200" dirty="0" smtClean="0"/>
              <a:t>2. </a:t>
            </a:r>
            <a:r>
              <a:rPr lang="ko-KR" altLang="en-US" sz="3200" dirty="0" smtClean="0"/>
              <a:t>순교자 </a:t>
            </a:r>
            <a:r>
              <a:rPr lang="ko-KR" altLang="en-US" sz="3200" b="1" dirty="0" smtClean="0"/>
              <a:t>구한선</a:t>
            </a: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타대오</a:t>
            </a:r>
            <a:r>
              <a:rPr lang="en-US" altLang="ko-KR" sz="2000" b="1" dirty="0" smtClean="0"/>
              <a:t>, 1844</a:t>
            </a:r>
            <a:r>
              <a:rPr lang="ko-KR" altLang="en-US" sz="2000" b="1" dirty="0" smtClean="0"/>
              <a:t>년</a:t>
            </a:r>
            <a:r>
              <a:rPr lang="en-US" altLang="ko-KR" sz="2000" b="1" dirty="0" smtClean="0"/>
              <a:t>~1866</a:t>
            </a:r>
            <a:r>
              <a:rPr lang="ko-KR" altLang="en-US" sz="2000" b="1" dirty="0" smtClean="0"/>
              <a:t>년</a:t>
            </a:r>
            <a:r>
              <a:rPr lang="en-US" altLang="ko-KR" sz="2000" b="1" dirty="0" smtClean="0"/>
              <a:t>) </a:t>
            </a:r>
            <a:r>
              <a:rPr lang="ko-KR" altLang="en-US" sz="3200" dirty="0" smtClean="0"/>
              <a:t>묘소</a:t>
            </a:r>
            <a:r>
              <a:rPr lang="ko-KR" altLang="en-US" sz="3600" dirty="0" smtClean="0"/>
              <a:t/>
            </a:r>
            <a:br>
              <a:rPr lang="ko-KR" altLang="en-US" sz="3600" dirty="0" smtClean="0"/>
            </a:br>
            <a:endParaRPr lang="ko-KR" alt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64" y="2285992"/>
            <a:ext cx="871543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4" name="직사각형 3"/>
          <p:cNvSpPr/>
          <p:nvPr/>
        </p:nvSpPr>
        <p:spPr>
          <a:xfrm>
            <a:off x="1500166" y="1428736"/>
            <a:ext cx="7072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■ 소재지</a:t>
            </a:r>
            <a:r>
              <a:rPr lang="en-US" altLang="ko-KR" sz="2000" b="1" dirty="0" smtClean="0">
                <a:solidFill>
                  <a:schemeClr val="accent6">
                    <a:lumMod val="75000"/>
                  </a:schemeClr>
                </a:solidFill>
              </a:rPr>
              <a:t> / 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경상남도 함안군 </a:t>
            </a:r>
            <a:r>
              <a:rPr lang="ko-KR" alt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대산면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ko-KR" alt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평림리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ko-KR" alt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가등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부락</a:t>
            </a:r>
            <a:endParaRPr lang="en-US" altLang="ko-KR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■ 연락처   </a:t>
            </a:r>
            <a:r>
              <a:rPr lang="en-US" altLang="ko-KR" sz="2000" b="1" dirty="0" smtClean="0">
                <a:solidFill>
                  <a:schemeClr val="accent6">
                    <a:lumMod val="75000"/>
                  </a:schemeClr>
                </a:solidFill>
              </a:rPr>
              <a:t>/ 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대산 본당 사무실   </a:t>
            </a:r>
            <a:r>
              <a:rPr lang="en-US" altLang="ko-KR" sz="2000" b="1" dirty="0" smtClean="0">
                <a:solidFill>
                  <a:schemeClr val="accent6">
                    <a:lumMod val="75000"/>
                  </a:schemeClr>
                </a:solidFill>
              </a:rPr>
              <a:t>(055) 582-8041</a:t>
            </a:r>
            <a:endParaRPr lang="ko-KR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64" y="357166"/>
            <a:ext cx="8715436" cy="990584"/>
          </a:xfrm>
        </p:spPr>
        <p:txBody>
          <a:bodyPr>
            <a:normAutofit/>
          </a:bodyPr>
          <a:lstStyle/>
          <a:p>
            <a:r>
              <a:rPr lang="en-US" altLang="ko-KR" sz="3200" dirty="0" smtClean="0"/>
              <a:t>3. </a:t>
            </a:r>
            <a:r>
              <a:rPr lang="ko-KR" altLang="en-US" sz="3200" dirty="0" smtClean="0"/>
              <a:t>순교자 </a:t>
            </a:r>
            <a:r>
              <a:rPr lang="ko-KR" altLang="en-US" sz="3200" b="1" dirty="0" smtClean="0"/>
              <a:t>정찬문</a:t>
            </a:r>
            <a:r>
              <a:rPr lang="en-US" altLang="ko-KR" sz="2400" b="1" dirty="0" smtClean="0"/>
              <a:t>(</a:t>
            </a:r>
            <a:r>
              <a:rPr lang="ko-KR" altLang="en-US" sz="2400" b="1" dirty="0" err="1" smtClean="0"/>
              <a:t>안토니오</a:t>
            </a:r>
            <a:r>
              <a:rPr lang="en-US" altLang="ko-KR" sz="2400" b="1" dirty="0" smtClean="0"/>
              <a:t>, 1822</a:t>
            </a:r>
            <a:r>
              <a:rPr lang="ko-KR" altLang="en-US" sz="2400" b="1" dirty="0" smtClean="0"/>
              <a:t>년</a:t>
            </a:r>
            <a:r>
              <a:rPr lang="en-US" altLang="ko-KR" sz="2400" b="1" dirty="0" smtClean="0"/>
              <a:t>~1867</a:t>
            </a:r>
            <a:r>
              <a:rPr lang="ko-KR" altLang="en-US" sz="2400" b="1" dirty="0" smtClean="0"/>
              <a:t>년</a:t>
            </a:r>
            <a:r>
              <a:rPr lang="en-US" altLang="ko-KR" sz="2400" b="1" dirty="0" smtClean="0"/>
              <a:t>) </a:t>
            </a:r>
            <a:r>
              <a:rPr lang="ko-KR" altLang="en-US" sz="3200" dirty="0" smtClean="0"/>
              <a:t>묘소</a:t>
            </a:r>
            <a:endParaRPr lang="ko-KR" alt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357430"/>
            <a:ext cx="8715468" cy="435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4" name="직사각형 3"/>
          <p:cNvSpPr/>
          <p:nvPr/>
        </p:nvSpPr>
        <p:spPr>
          <a:xfrm>
            <a:off x="1000100" y="1500174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■ 소재지 </a:t>
            </a:r>
            <a:r>
              <a:rPr lang="en-US" altLang="ko-KR" sz="2000" b="1" dirty="0" smtClean="0">
                <a:solidFill>
                  <a:schemeClr val="accent6">
                    <a:lumMod val="75000"/>
                  </a:schemeClr>
                </a:solidFill>
              </a:rPr>
              <a:t>/ 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경상남도 진주시  </a:t>
            </a:r>
            <a:r>
              <a:rPr lang="ko-KR" alt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사봉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면   </a:t>
            </a:r>
            <a:r>
              <a:rPr lang="ko-KR" alt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무촌리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ko-KR" alt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중촌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동</a:t>
            </a:r>
          </a:p>
          <a:p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■ 연락처  </a:t>
            </a:r>
            <a:r>
              <a:rPr lang="en-US" altLang="ko-KR" sz="2000" b="1" dirty="0" smtClean="0">
                <a:solidFill>
                  <a:schemeClr val="accent6">
                    <a:lumMod val="75000"/>
                  </a:schemeClr>
                </a:solidFill>
              </a:rPr>
              <a:t>/ 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문산 본당 사무실 </a:t>
            </a:r>
            <a:r>
              <a:rPr lang="en-US" altLang="ko-KR" sz="2000" b="1" dirty="0" smtClean="0">
                <a:solidFill>
                  <a:schemeClr val="accent6">
                    <a:lumMod val="75000"/>
                  </a:schemeClr>
                </a:solidFill>
              </a:rPr>
              <a:t>(055) 761-5453</a:t>
            </a:r>
            <a:endParaRPr lang="ko-KR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282" y="152400"/>
            <a:ext cx="8715436" cy="1251062"/>
          </a:xfrm>
        </p:spPr>
        <p:txBody>
          <a:bodyPr>
            <a:normAutofit/>
          </a:bodyPr>
          <a:lstStyle/>
          <a:p>
            <a:r>
              <a:rPr lang="en-US" altLang="ko-KR" sz="3200" dirty="0" smtClean="0"/>
              <a:t>4. </a:t>
            </a:r>
            <a:r>
              <a:rPr lang="ko-KR" altLang="en-US" sz="3200" dirty="0" smtClean="0"/>
              <a:t>순교자 </a:t>
            </a:r>
            <a:r>
              <a:rPr lang="ko-KR" altLang="en-US" sz="3200" b="1" dirty="0" smtClean="0"/>
              <a:t>박대식</a:t>
            </a:r>
            <a:r>
              <a:rPr lang="en-US" altLang="ko-KR" sz="2400" b="1" dirty="0" smtClean="0"/>
              <a:t>(</a:t>
            </a:r>
            <a:r>
              <a:rPr lang="ko-KR" altLang="en-US" sz="2400" b="1" dirty="0" err="1" smtClean="0"/>
              <a:t>빅토리노</a:t>
            </a:r>
            <a:r>
              <a:rPr lang="en-US" altLang="ko-KR" sz="2400" b="1" dirty="0" smtClean="0"/>
              <a:t>, 1812</a:t>
            </a:r>
            <a:r>
              <a:rPr lang="ko-KR" altLang="en-US" sz="2400" b="1" dirty="0" smtClean="0"/>
              <a:t>년</a:t>
            </a:r>
            <a:r>
              <a:rPr lang="en-US" altLang="ko-KR" sz="2400" b="1" dirty="0" smtClean="0"/>
              <a:t>~1868</a:t>
            </a:r>
            <a:r>
              <a:rPr lang="ko-KR" altLang="en-US" sz="2400" b="1" dirty="0" smtClean="0"/>
              <a:t>년</a:t>
            </a:r>
            <a:r>
              <a:rPr lang="en-US" altLang="ko-KR" sz="2400" dirty="0" smtClean="0"/>
              <a:t>) </a:t>
            </a:r>
            <a:r>
              <a:rPr lang="ko-KR" altLang="en-US" sz="3200" dirty="0" smtClean="0"/>
              <a:t>묘소</a:t>
            </a:r>
            <a:endParaRPr lang="ko-KR" altLang="en-US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26" y="2071678"/>
            <a:ext cx="8786874" cy="456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  <a:softEdge rad="635000"/>
          </a:effectLst>
        </p:spPr>
      </p:pic>
      <p:sp>
        <p:nvSpPr>
          <p:cNvPr id="4" name="직사각형 3"/>
          <p:cNvSpPr/>
          <p:nvPr/>
        </p:nvSpPr>
        <p:spPr>
          <a:xfrm>
            <a:off x="1142976" y="135729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■ 소재지</a:t>
            </a:r>
            <a:r>
              <a:rPr lang="en-US" altLang="ko-KR" sz="2000" b="1" dirty="0" smtClean="0">
                <a:solidFill>
                  <a:schemeClr val="accent6">
                    <a:lumMod val="75000"/>
                  </a:schemeClr>
                </a:solidFill>
              </a:rPr>
              <a:t> / 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경상남도 김해시 </a:t>
            </a:r>
            <a:r>
              <a:rPr lang="ko-KR" alt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진례면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ko-KR" alt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다곡리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ko-KR" alt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책골</a:t>
            </a:r>
            <a:endParaRPr lang="ko-KR" altLang="en-US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■ 연락처 </a:t>
            </a:r>
            <a:r>
              <a:rPr lang="en-US" altLang="ko-KR" sz="2000" b="1" dirty="0" smtClean="0">
                <a:solidFill>
                  <a:schemeClr val="accent6">
                    <a:lumMod val="75000"/>
                  </a:schemeClr>
                </a:solidFill>
              </a:rPr>
              <a:t>/ </a:t>
            </a:r>
            <a:r>
              <a:rPr lang="ko-KR" alt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진례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본당 사무실 </a:t>
            </a:r>
            <a:r>
              <a:rPr lang="en-US" altLang="ko-KR" sz="2000" b="1" dirty="0" smtClean="0">
                <a:solidFill>
                  <a:schemeClr val="accent6">
                    <a:lumMod val="75000"/>
                  </a:schemeClr>
                </a:solidFill>
              </a:rPr>
              <a:t>: (055) 345-3226</a:t>
            </a:r>
            <a:endParaRPr lang="ko-KR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 smtClean="0"/>
              <a:t>5. </a:t>
            </a:r>
            <a:r>
              <a:rPr lang="ko-KR" altLang="en-US" sz="3200" dirty="0" smtClean="0"/>
              <a:t>순교자 </a:t>
            </a:r>
            <a:r>
              <a:rPr lang="ko-KR" altLang="en-US" sz="3200" b="1" dirty="0" err="1" smtClean="0"/>
              <a:t>윤봉문</a:t>
            </a:r>
            <a:r>
              <a:rPr lang="en-US" altLang="ko-KR" sz="2400" b="1" dirty="0" smtClean="0"/>
              <a:t>(</a:t>
            </a:r>
            <a:r>
              <a:rPr lang="ko-KR" altLang="en-US" sz="2400" b="1" dirty="0" smtClean="0"/>
              <a:t>요셉</a:t>
            </a:r>
            <a:r>
              <a:rPr lang="en-US" altLang="ko-KR" sz="2400" b="1" dirty="0" smtClean="0"/>
              <a:t>, 1852</a:t>
            </a:r>
            <a:r>
              <a:rPr lang="ko-KR" altLang="en-US" sz="2400" b="1" dirty="0" smtClean="0"/>
              <a:t>년</a:t>
            </a:r>
            <a:r>
              <a:rPr lang="en-US" altLang="ko-KR" sz="2400" b="1" dirty="0" smtClean="0"/>
              <a:t>~1888</a:t>
            </a:r>
            <a:r>
              <a:rPr lang="ko-KR" altLang="en-US" sz="2400" b="1" dirty="0" smtClean="0"/>
              <a:t>년</a:t>
            </a:r>
            <a:r>
              <a:rPr lang="en-US" altLang="ko-KR" sz="2400" b="1" dirty="0" smtClean="0"/>
              <a:t>)</a:t>
            </a:r>
            <a:r>
              <a:rPr lang="en-US" altLang="ko-KR" sz="3200" b="1" dirty="0" smtClean="0"/>
              <a:t> </a:t>
            </a:r>
            <a:r>
              <a:rPr lang="ko-KR" altLang="en-US" sz="3200" dirty="0" smtClean="0"/>
              <a:t>묘소</a:t>
            </a:r>
            <a:endParaRPr lang="ko-KR" altLang="en-US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71678"/>
            <a:ext cx="864399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4" name="직사각형 3"/>
          <p:cNvSpPr/>
          <p:nvPr/>
        </p:nvSpPr>
        <p:spPr>
          <a:xfrm>
            <a:off x="1357290" y="1285860"/>
            <a:ext cx="6643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■ 소재지 </a:t>
            </a:r>
            <a:r>
              <a:rPr lang="en-US" altLang="ko-KR" sz="2000" b="1" dirty="0" smtClean="0">
                <a:solidFill>
                  <a:schemeClr val="accent6">
                    <a:lumMod val="75000"/>
                  </a:schemeClr>
                </a:solidFill>
              </a:rPr>
              <a:t>/  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경상남도 거제시 </a:t>
            </a:r>
            <a:r>
              <a:rPr lang="ko-KR" alt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옥포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20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동</a:t>
            </a:r>
          </a:p>
          <a:p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■ 연락처 </a:t>
            </a:r>
            <a:r>
              <a:rPr lang="en-US" altLang="ko-KR" sz="2000" b="1" dirty="0" smtClean="0">
                <a:solidFill>
                  <a:schemeClr val="accent6">
                    <a:lumMod val="75000"/>
                  </a:schemeClr>
                </a:solidFill>
              </a:rPr>
              <a:t>/ </a:t>
            </a:r>
            <a:r>
              <a:rPr lang="ko-KR" alt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옥포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본당 사무실 </a:t>
            </a:r>
            <a:r>
              <a:rPr lang="en-US" altLang="ko-KR" sz="2000" b="1" dirty="0" smtClean="0">
                <a:solidFill>
                  <a:schemeClr val="accent6">
                    <a:lumMod val="75000"/>
                  </a:schemeClr>
                </a:solidFill>
              </a:rPr>
              <a:t>(055) 687-2347</a:t>
            </a:r>
            <a:endParaRPr lang="ko-KR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7752" y="3429000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감사합니다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3" name="그림 개체 틀 4" descr="DSC01639.JPG"/>
          <p:cNvPicPr>
            <a:picLocks noChangeAspect="1"/>
          </p:cNvPicPr>
          <p:nvPr/>
        </p:nvPicPr>
        <p:blipFill>
          <a:blip r:embed="rId2" cstate="print"/>
          <a:srcRect t="16318" b="16318"/>
          <a:stretch>
            <a:fillRect/>
          </a:stretch>
        </p:blipFill>
        <p:spPr>
          <a:xfrm>
            <a:off x="571472" y="500042"/>
            <a:ext cx="8186766" cy="6000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7422" y="2928934"/>
            <a:ext cx="5000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600" dirty="0" smtClean="0">
                <a:solidFill>
                  <a:srgbClr val="FFC000"/>
                </a:solidFill>
                <a:latin typeface="HY엽서L" pitchFamily="18" charset="-127"/>
                <a:ea typeface="HY엽서L" pitchFamily="18" charset="-127"/>
              </a:rPr>
              <a:t>감사 합니다</a:t>
            </a:r>
            <a:endParaRPr lang="ko-KR" altLang="en-US" sz="6600" dirty="0">
              <a:solidFill>
                <a:srgbClr val="FFC000"/>
              </a:solidFill>
              <a:latin typeface="HY엽서L" pitchFamily="18" charset="-127"/>
              <a:ea typeface="HY엽서L" pitchFamily="18" charset="-127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4.</a:t>
            </a:r>
            <a:r>
              <a:rPr lang="ko-KR" altLang="en-US" b="1" dirty="0" smtClean="0">
                <a:solidFill>
                  <a:srgbClr val="002060"/>
                </a:solidFill>
              </a:rPr>
              <a:t>평의회 운영</a:t>
            </a:r>
            <a:r>
              <a:rPr lang="en-US" altLang="ko-KR" b="1" dirty="0" smtClean="0">
                <a:solidFill>
                  <a:srgbClr val="002060"/>
                </a:solidFill>
              </a:rPr>
              <a:t>/</a:t>
            </a:r>
            <a:r>
              <a:rPr lang="ko-KR" altLang="en-US" b="1" dirty="0" smtClean="0">
                <a:solidFill>
                  <a:srgbClr val="002060"/>
                </a:solidFill>
              </a:rPr>
              <a:t>관리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714346" y="2071678"/>
          <a:ext cx="7429556" cy="3175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89"/>
                <a:gridCol w="1857389"/>
                <a:gridCol w="1857389"/>
                <a:gridCol w="1857389"/>
              </a:tblGrid>
              <a:tr h="10583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err="1" smtClean="0"/>
                        <a:t>출석율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간부 </a:t>
                      </a:r>
                      <a:r>
                        <a:rPr lang="en-US" altLang="ko-KR" sz="2400" b="1" dirty="0" smtClean="0"/>
                        <a:t>100%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의원 </a:t>
                      </a:r>
                      <a:r>
                        <a:rPr lang="en-US" altLang="ko-KR" sz="2400" b="1" dirty="0" smtClean="0"/>
                        <a:t>83%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전체 </a:t>
                      </a:r>
                      <a:r>
                        <a:rPr lang="en-US" altLang="ko-KR" sz="2400" b="1" dirty="0" smtClean="0"/>
                        <a:t>84%</a:t>
                      </a:r>
                      <a:endParaRPr lang="ko-KR" altLang="en-US" sz="2400" b="1" dirty="0"/>
                    </a:p>
                  </a:txBody>
                  <a:tcPr anchor="ctr"/>
                </a:tc>
              </a:tr>
              <a:tr h="10583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통신교환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수신 </a:t>
                      </a:r>
                      <a:r>
                        <a:rPr lang="en-US" altLang="ko-KR" b="1" dirty="0" smtClean="0"/>
                        <a:t>568</a:t>
                      </a:r>
                      <a:r>
                        <a:rPr lang="ko-KR" altLang="en-US" b="1" dirty="0" smtClean="0"/>
                        <a:t>건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발신 </a:t>
                      </a:r>
                      <a:r>
                        <a:rPr lang="en-US" altLang="ko-KR" b="1" dirty="0" smtClean="0"/>
                        <a:t>26</a:t>
                      </a:r>
                      <a:r>
                        <a:rPr lang="ko-KR" altLang="en-US" b="1" dirty="0" smtClean="0"/>
                        <a:t>건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</a:tr>
              <a:tr h="10583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순      방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Co. 4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Cu. 2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5.</a:t>
            </a:r>
            <a:r>
              <a:rPr lang="ko-KR" altLang="en-US" b="1" dirty="0" smtClean="0">
                <a:solidFill>
                  <a:srgbClr val="002060"/>
                </a:solidFill>
              </a:rPr>
              <a:t>회계 현황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714348" y="1357298"/>
          <a:ext cx="8001054" cy="4719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11"/>
                <a:gridCol w="1543061"/>
                <a:gridCol w="1079507"/>
                <a:gridCol w="1629845"/>
                <a:gridCol w="2148430"/>
              </a:tblGrid>
              <a:tr h="53975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수입</a:t>
                      </a:r>
                      <a:r>
                        <a:rPr lang="en-US" altLang="ko-KR" sz="2000" dirty="0" smtClean="0"/>
                        <a:t>(61,210,719)</a:t>
                      </a:r>
                      <a:endParaRPr lang="ko-KR" alt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지출</a:t>
                      </a:r>
                      <a:r>
                        <a:rPr lang="en-US" altLang="ko-KR" dirty="0" smtClean="0"/>
                        <a:t>(54,126,070)</a:t>
                      </a:r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잔액</a:t>
                      </a:r>
                      <a:r>
                        <a:rPr lang="en-US" altLang="ko-KR" dirty="0" smtClean="0"/>
                        <a:t>(7,084,649)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53975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이월금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="1" dirty="0" smtClean="0"/>
                        <a:t>9,325,123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의연금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="1" dirty="0" smtClean="0"/>
                        <a:t>2,400,000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광주</a:t>
                      </a:r>
                      <a:r>
                        <a:rPr lang="en-US" altLang="ko-KR" b="1" dirty="0" smtClean="0"/>
                        <a:t>Se.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53975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꼬미씨움</a:t>
                      </a:r>
                      <a:endParaRPr lang="en-US" altLang="ko-KR" b="1" dirty="0" smtClean="0"/>
                    </a:p>
                    <a:p>
                      <a:pPr algn="ctr" latinLnBrk="1"/>
                      <a:r>
                        <a:rPr lang="ko-KR" altLang="en-US" b="1" dirty="0" smtClean="0"/>
                        <a:t>의연금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="1" dirty="0" smtClean="0"/>
                        <a:t>39,350,000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교육비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="1" dirty="0" smtClean="0"/>
                        <a:t>22,504,190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선교연수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53975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꾸리아</a:t>
                      </a:r>
                      <a:r>
                        <a:rPr lang="ko-KR" altLang="en-US" b="1" dirty="0" smtClean="0"/>
                        <a:t> </a:t>
                      </a:r>
                      <a:endParaRPr lang="en-US" altLang="ko-KR" b="1" dirty="0" smtClean="0"/>
                    </a:p>
                    <a:p>
                      <a:pPr algn="ctr" latinLnBrk="1"/>
                      <a:r>
                        <a:rPr lang="ko-KR" altLang="en-US" b="1" dirty="0" smtClean="0"/>
                        <a:t>의연금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="1" dirty="0" smtClean="0"/>
                        <a:t>10,250,000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행사비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="1" dirty="0" smtClean="0"/>
                        <a:t>277,500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</a:tr>
              <a:tr h="53975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쁘레시디움</a:t>
                      </a:r>
                      <a:endParaRPr lang="en-US" altLang="ko-KR" b="1" dirty="0" smtClean="0"/>
                    </a:p>
                    <a:p>
                      <a:pPr algn="ctr" latinLnBrk="1"/>
                      <a:r>
                        <a:rPr lang="ko-KR" altLang="en-US" b="1" dirty="0" smtClean="0"/>
                        <a:t>의연금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="1" dirty="0" smtClean="0"/>
                        <a:t>684,000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활동비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="1" dirty="0" smtClean="0"/>
                        <a:t>5,230,000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선교활동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53975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의연금 </a:t>
                      </a:r>
                      <a:endParaRPr lang="en-US" altLang="ko-KR" b="1" dirty="0" smtClean="0"/>
                    </a:p>
                    <a:p>
                      <a:pPr algn="ctr" latinLnBrk="1"/>
                      <a:r>
                        <a:rPr lang="ko-KR" altLang="en-US" b="1" dirty="0" smtClean="0"/>
                        <a:t>합계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="1" dirty="0" smtClean="0"/>
                        <a:t>50,284,000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관리비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="1" dirty="0" smtClean="0"/>
                        <a:t>23,714,380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</a:tr>
              <a:tr h="53975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잡</a:t>
                      </a:r>
                      <a:r>
                        <a:rPr lang="ko-KR" altLang="en-US" b="1" dirty="0" smtClean="0"/>
                        <a:t> 수입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="1" dirty="0" smtClean="0"/>
                        <a:t>1,601,596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지출계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="1" dirty="0" smtClean="0"/>
                        <a:t>54,126,070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</a:tr>
              <a:tr h="53975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총   계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61,210,719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잔  액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7,084,649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6. </a:t>
            </a:r>
            <a:r>
              <a:rPr lang="ko-KR" altLang="en-US" b="1" dirty="0" err="1" smtClean="0">
                <a:solidFill>
                  <a:srgbClr val="002060"/>
                </a:solidFill>
              </a:rPr>
              <a:t>레지오</a:t>
            </a:r>
            <a:r>
              <a:rPr lang="ko-KR" altLang="en-US" b="1" dirty="0" smtClean="0">
                <a:solidFill>
                  <a:srgbClr val="002060"/>
                </a:solidFill>
              </a:rPr>
              <a:t> 행사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857224" y="1397000"/>
          <a:ext cx="7500992" cy="4603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248"/>
                <a:gridCol w="1875248"/>
                <a:gridCol w="1875248"/>
                <a:gridCol w="1875248"/>
              </a:tblGrid>
              <a:tr h="7665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행 사 명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일   자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참석 인원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비   고</a:t>
                      </a:r>
                      <a:endParaRPr lang="ko-KR" altLang="en-US" sz="2400" b="1" dirty="0"/>
                    </a:p>
                  </a:txBody>
                  <a:tcPr anchor="ctr"/>
                </a:tc>
              </a:tr>
              <a:tr h="7665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아치에스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3</a:t>
                      </a:r>
                      <a:r>
                        <a:rPr lang="ko-KR" altLang="en-US" b="1" dirty="0" smtClean="0"/>
                        <a:t>월</a:t>
                      </a:r>
                      <a:r>
                        <a:rPr lang="en-US" altLang="ko-KR" b="1" dirty="0" smtClean="0"/>
                        <a:t>25</a:t>
                      </a:r>
                      <a:r>
                        <a:rPr lang="ko-KR" altLang="en-US" b="1" dirty="0" smtClean="0"/>
                        <a:t>일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연 </a:t>
                      </a:r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9,195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명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평의회 별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7665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야외행사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연 중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연 </a:t>
                      </a:r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7,782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명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</a:tr>
              <a:tr h="7665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Pr.</a:t>
                      </a:r>
                      <a:r>
                        <a:rPr lang="ko-KR" altLang="en-US" b="1" dirty="0" smtClean="0"/>
                        <a:t>친목회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9</a:t>
                      </a:r>
                      <a:r>
                        <a:rPr lang="ko-KR" altLang="en-US" b="1" dirty="0" smtClean="0"/>
                        <a:t>월  </a:t>
                      </a:r>
                      <a:r>
                        <a:rPr lang="en-US" altLang="ko-KR" b="1" dirty="0" smtClean="0"/>
                        <a:t>8</a:t>
                      </a:r>
                      <a:r>
                        <a:rPr lang="ko-KR" altLang="en-US" b="1" dirty="0" smtClean="0"/>
                        <a:t>일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연 </a:t>
                      </a:r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6,422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명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</a:tr>
              <a:tr h="7710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연차</a:t>
                      </a:r>
                      <a:endParaRPr lang="en-US" altLang="ko-KR" b="1" dirty="0" smtClean="0"/>
                    </a:p>
                    <a:p>
                      <a:pPr algn="ctr" latinLnBrk="1"/>
                      <a:r>
                        <a:rPr lang="ko-KR" altLang="en-US" b="1" dirty="0" err="1" smtClean="0"/>
                        <a:t>총친목회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12</a:t>
                      </a:r>
                      <a:r>
                        <a:rPr lang="ko-KR" altLang="en-US" b="1" dirty="0" smtClean="0"/>
                        <a:t>월</a:t>
                      </a:r>
                      <a:r>
                        <a:rPr lang="en-US" altLang="ko-KR" b="1" dirty="0" smtClean="0"/>
                        <a:t>8</a:t>
                      </a:r>
                      <a:r>
                        <a:rPr lang="ko-KR" altLang="en-US" b="1" dirty="0" smtClean="0"/>
                        <a:t>일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연 </a:t>
                      </a:r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7,786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명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</a:tr>
              <a:tr h="7665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토론대회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연 중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 104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명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</a:t>
                      </a:r>
                      <a:r>
                        <a:rPr lang="ko-KR" altLang="en-US" b="1" dirty="0" smtClean="0"/>
                        <a:t>개 평의회</a:t>
                      </a:r>
                      <a:endParaRPr lang="ko-KR" altLang="en-US" b="1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7. </a:t>
            </a:r>
            <a:r>
              <a:rPr lang="ko-KR" altLang="en-US" b="1" dirty="0" smtClean="0">
                <a:solidFill>
                  <a:srgbClr val="002060"/>
                </a:solidFill>
              </a:rPr>
              <a:t>교육 </a:t>
            </a:r>
            <a:r>
              <a:rPr lang="en-US" altLang="ko-KR" b="1" dirty="0" smtClean="0">
                <a:solidFill>
                  <a:srgbClr val="002060"/>
                </a:solidFill>
              </a:rPr>
              <a:t>/ </a:t>
            </a:r>
            <a:r>
              <a:rPr lang="ko-KR" altLang="en-US" b="1" dirty="0" smtClean="0">
                <a:solidFill>
                  <a:srgbClr val="002060"/>
                </a:solidFill>
              </a:rPr>
              <a:t>피정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642908" y="1285856"/>
          <a:ext cx="7643868" cy="500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967"/>
                <a:gridCol w="1910967"/>
                <a:gridCol w="1910967"/>
                <a:gridCol w="1910967"/>
              </a:tblGrid>
              <a:tr h="4546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교 육 명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회   수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장   소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참  석</a:t>
                      </a:r>
                      <a:endParaRPr lang="ko-KR" altLang="en-US" sz="2400" b="1" dirty="0"/>
                    </a:p>
                  </a:txBody>
                  <a:tcPr anchor="ctr"/>
                </a:tc>
              </a:tr>
              <a:tr h="4546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의무교육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연중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Cu.</a:t>
                      </a:r>
                      <a:r>
                        <a:rPr lang="ko-KR" altLang="en-US" b="1" dirty="0" smtClean="0"/>
                        <a:t>별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2,300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4546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</a:t>
                      </a:r>
                      <a:r>
                        <a:rPr lang="ko-KR" altLang="en-US" b="1" dirty="0" smtClean="0"/>
                        <a:t>단계기사교육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가톨릭 교육관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206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4546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</a:t>
                      </a:r>
                      <a:r>
                        <a:rPr lang="ko-KR" altLang="en-US" b="1" dirty="0" smtClean="0"/>
                        <a:t>단계기사교육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엠마오</a:t>
                      </a:r>
                      <a:r>
                        <a:rPr lang="ko-KR" altLang="en-US" b="1" dirty="0" smtClean="0"/>
                        <a:t> 집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95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4546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평의회간부연수</a:t>
                      </a:r>
                      <a:endParaRPr lang="ko-KR" alt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  <a:r>
                        <a:rPr lang="ko-KR" altLang="en-US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회</a:t>
                      </a:r>
                      <a:endParaRPr lang="ko-KR" alt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엠마오</a:t>
                      </a:r>
                      <a:r>
                        <a:rPr lang="ko-KR" altLang="en-US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집</a:t>
                      </a:r>
                      <a:endParaRPr lang="ko-KR" alt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189</a:t>
                      </a:r>
                      <a:r>
                        <a:rPr lang="ko-KR" altLang="en-US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명</a:t>
                      </a:r>
                      <a:endParaRPr lang="ko-KR" alt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4546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영성봉쇄피정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3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갈멜</a:t>
                      </a:r>
                      <a:r>
                        <a:rPr lang="ko-KR" altLang="en-US" b="1" dirty="0" smtClean="0"/>
                        <a:t> 수도원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214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4546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Co.</a:t>
                      </a:r>
                      <a:r>
                        <a:rPr lang="ko-KR" altLang="en-US" b="1" dirty="0" smtClean="0"/>
                        <a:t>단장피정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산정동</a:t>
                      </a:r>
                      <a:r>
                        <a:rPr lang="ko-KR" altLang="en-US" b="1" dirty="0" smtClean="0"/>
                        <a:t> 기념관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21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4546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Re.</a:t>
                      </a:r>
                      <a:r>
                        <a:rPr lang="ko-KR" altLang="en-US" b="1" dirty="0" smtClean="0"/>
                        <a:t>간부피정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아론의</a:t>
                      </a:r>
                      <a:r>
                        <a:rPr lang="ko-KR" altLang="en-US" b="1" dirty="0" smtClean="0"/>
                        <a:t> 집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3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4546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특별강연회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4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지구별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2,400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4546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까떼나문화교실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11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교구청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530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 anchor="ctr"/>
                </a:tc>
              </a:tr>
              <a:tr h="4546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선교특별연수</a:t>
                      </a:r>
                      <a:endParaRPr lang="ko-KR" alt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11</a:t>
                      </a:r>
                      <a:r>
                        <a:rPr lang="ko-KR" altLang="en-US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회</a:t>
                      </a:r>
                      <a:endParaRPr lang="ko-KR" alt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본당별</a:t>
                      </a:r>
                      <a:endParaRPr lang="ko-KR" alt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1,334</a:t>
                      </a:r>
                      <a:r>
                        <a:rPr lang="ko-KR" altLang="en-US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명</a:t>
                      </a:r>
                      <a:endParaRPr lang="ko-KR" alt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US" altLang="ko-KR" b="1" dirty="0" smtClean="0">
                <a:solidFill>
                  <a:srgbClr val="002060"/>
                </a:solidFill>
              </a:rPr>
              <a:t>8. </a:t>
            </a:r>
            <a:r>
              <a:rPr lang="ko-KR" altLang="en-US" b="1" dirty="0" smtClean="0">
                <a:solidFill>
                  <a:srgbClr val="002060"/>
                </a:solidFill>
              </a:rPr>
              <a:t>활동 상황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714348" y="1214420"/>
          <a:ext cx="7572429" cy="500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4143"/>
                <a:gridCol w="2524143"/>
                <a:gridCol w="2524143"/>
              </a:tblGrid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종      목</a:t>
                      </a:r>
                      <a:endParaRPr lang="ko-KR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활동 회수</a:t>
                      </a:r>
                      <a:endParaRPr lang="ko-KR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/>
                        <a:t>결    과</a:t>
                      </a:r>
                      <a:endParaRPr lang="ko-KR" altLang="en-US" sz="2400" b="1" dirty="0"/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입교권면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55,557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4,213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예비신자돌봄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46,915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3,868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교우돌봄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176,352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12,817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어려움 분 돌봄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239,494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76,854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/>
                        <a:t>레지오</a:t>
                      </a:r>
                      <a:r>
                        <a:rPr lang="ko-KR" altLang="en-US" b="1" dirty="0" smtClean="0"/>
                        <a:t> 확장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165,271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3,724</a:t>
                      </a:r>
                      <a:r>
                        <a:rPr lang="ko-KR" altLang="en-US" b="1" dirty="0" smtClean="0"/>
                        <a:t>명</a:t>
                      </a:r>
                      <a:endParaRPr lang="ko-KR" altLang="en-US" b="1" dirty="0"/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본당협조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470,596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248</a:t>
                      </a:r>
                      <a:r>
                        <a:rPr lang="ko-KR" altLang="en-US" b="1" dirty="0" smtClean="0"/>
                        <a:t>세대면담</a:t>
                      </a:r>
                      <a:endParaRPr lang="ko-KR" altLang="en-US" b="1" dirty="0"/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성경 쓰기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398,724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/>
                        <a:t>기      타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430,605</a:t>
                      </a:r>
                      <a:r>
                        <a:rPr lang="ko-KR" altLang="en-US" b="1" dirty="0" smtClean="0"/>
                        <a:t>회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총   합계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1,983,514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회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167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회</a:t>
                      </a:r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/1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명</a:t>
                      </a:r>
                      <a:r>
                        <a:rPr lang="en-US" altLang="ko-KR" sz="2400" b="1" dirty="0" smtClean="0">
                          <a:solidFill>
                            <a:srgbClr val="C00000"/>
                          </a:solidFill>
                        </a:rPr>
                        <a:t>/</a:t>
                      </a:r>
                      <a:r>
                        <a:rPr lang="ko-KR" altLang="en-US" sz="2400" b="1" dirty="0" smtClean="0">
                          <a:solidFill>
                            <a:srgbClr val="C00000"/>
                          </a:solidFill>
                        </a:rPr>
                        <a:t>년</a:t>
                      </a:r>
                      <a:endParaRPr lang="ko-KR" alt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1540</Words>
  <Application>Microsoft Office PowerPoint</Application>
  <PresentationFormat>화면 슬라이드 쇼(4:3)</PresentationFormat>
  <Paragraphs>535</Paragraphs>
  <Slides>49</Slides>
  <Notes>4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0" baseType="lpstr">
      <vt:lpstr>Office 테마</vt:lpstr>
      <vt:lpstr>제50차 종합보고서</vt:lpstr>
      <vt:lpstr>1.간부구성</vt:lpstr>
      <vt:lpstr>2.신설 평의회 승인</vt:lpstr>
      <vt:lpstr>3.조직 구성</vt:lpstr>
      <vt:lpstr>4.평의회 운영/관리</vt:lpstr>
      <vt:lpstr>5.회계 현황</vt:lpstr>
      <vt:lpstr>6. 레지오 행사</vt:lpstr>
      <vt:lpstr>7. 교육 / 피정</vt:lpstr>
      <vt:lpstr>8. 활동 상황</vt:lpstr>
      <vt:lpstr>9.전년대비 조직현황</vt:lpstr>
      <vt:lpstr>10. 의연금 수입.지출</vt:lpstr>
      <vt:lpstr>11. 레지오 행사 추이</vt:lpstr>
      <vt:lpstr>12.중점 활동(선교연수회)</vt:lpstr>
      <vt:lpstr>1. Pr.별 접수안내</vt:lpstr>
      <vt:lpstr>2. 초청사제 강의</vt:lpstr>
      <vt:lpstr>3. 회두사례 발표</vt:lpstr>
      <vt:lpstr>4. 대상자 편지쓰기</vt:lpstr>
      <vt:lpstr>5. 활동전 퍼포먼스</vt:lpstr>
      <vt:lpstr>6. 활동선서</vt:lpstr>
      <vt:lpstr>7. 파견신고</vt:lpstr>
      <vt:lpstr>8. 현장활동</vt:lpstr>
      <vt:lpstr>9. 체험발표</vt:lpstr>
      <vt:lpstr>10. 본당사제 훈화</vt:lpstr>
      <vt:lpstr> 2010       레지아 활동계획</vt:lpstr>
      <vt:lpstr>1.  구체적  세부계획</vt:lpstr>
      <vt:lpstr>변화 와 쇄신        </vt:lpstr>
      <vt:lpstr>변화 와 쇄신</vt:lpstr>
      <vt:lpstr>변화 와 쇄신</vt:lpstr>
      <vt:lpstr>변화 와 쇄신</vt:lpstr>
      <vt:lpstr>변화 와 쇄신</vt:lpstr>
      <vt:lpstr>변화 와 쇄신</vt:lpstr>
      <vt:lpstr>2. 월별 활동 계획</vt:lpstr>
      <vt:lpstr>1월~4월</vt:lpstr>
      <vt:lpstr>5월~8월</vt:lpstr>
      <vt:lpstr>9월~12월</vt:lpstr>
      <vt:lpstr>3. 교육,행사 준비</vt:lpstr>
      <vt:lpstr>   1. 냉담자 회두를 위한 기초조사 </vt:lpstr>
      <vt:lpstr>슬라이드 38</vt:lpstr>
      <vt:lpstr>3. 활동 계획(Plan) 수립</vt:lpstr>
      <vt:lpstr>슬라이드 40</vt:lpstr>
      <vt:lpstr>점검(Check) 단계</vt:lpstr>
      <vt:lpstr>슬라이드 42</vt:lpstr>
      <vt:lpstr>교육행사 준비</vt:lpstr>
      <vt:lpstr>1. 순교자 신석복(마르코, 1882년~1866년) 묘소</vt:lpstr>
      <vt:lpstr>2. 순교자 구한선(타대오, 1844년~1866년) 묘소 </vt:lpstr>
      <vt:lpstr>3. 순교자 정찬문(안토니오, 1822년~1867년) 묘소</vt:lpstr>
      <vt:lpstr>4. 순교자 박대식(빅토리노, 1812년~1868년) 묘소</vt:lpstr>
      <vt:lpstr>5. 순교자 윤봉문(요셉, 1852년~1888년) 묘소</vt:lpstr>
      <vt:lpstr>슬라이드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제50차 종합보고서</dc:title>
  <dc:creator>francisco</dc:creator>
  <cp:lastModifiedBy>francisco</cp:lastModifiedBy>
  <cp:revision>72</cp:revision>
  <dcterms:created xsi:type="dcterms:W3CDTF">2010-01-30T03:48:14Z</dcterms:created>
  <dcterms:modified xsi:type="dcterms:W3CDTF">2010-02-06T09:42:15Z</dcterms:modified>
</cp:coreProperties>
</file>