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616" r:id="rId2"/>
    <p:sldId id="617" r:id="rId3"/>
    <p:sldId id="618" r:id="rId4"/>
    <p:sldId id="962" r:id="rId5"/>
    <p:sldId id="619" r:id="rId6"/>
    <p:sldId id="963" r:id="rId7"/>
    <p:sldId id="621" r:id="rId8"/>
    <p:sldId id="622" r:id="rId9"/>
    <p:sldId id="623" r:id="rId10"/>
    <p:sldId id="624" r:id="rId11"/>
    <p:sldId id="625" r:id="rId12"/>
    <p:sldId id="964" r:id="rId13"/>
    <p:sldId id="626" r:id="rId14"/>
    <p:sldId id="936" r:id="rId15"/>
    <p:sldId id="627" r:id="rId16"/>
    <p:sldId id="704" r:id="rId17"/>
    <p:sldId id="937" r:id="rId18"/>
    <p:sldId id="957" r:id="rId19"/>
    <p:sldId id="958" r:id="rId20"/>
    <p:sldId id="959" r:id="rId21"/>
    <p:sldId id="960" r:id="rId22"/>
    <p:sldId id="961" r:id="rId23"/>
    <p:sldId id="676" r:id="rId24"/>
    <p:sldId id="943" r:id="rId25"/>
    <p:sldId id="944" r:id="rId26"/>
    <p:sldId id="698" r:id="rId27"/>
    <p:sldId id="707" r:id="rId28"/>
    <p:sldId id="708" r:id="rId29"/>
    <p:sldId id="709" r:id="rId30"/>
    <p:sldId id="965" r:id="rId31"/>
    <p:sldId id="966" r:id="rId32"/>
    <p:sldId id="691" r:id="rId33"/>
    <p:sldId id="722" r:id="rId34"/>
    <p:sldId id="723" r:id="rId35"/>
    <p:sldId id="967" r:id="rId36"/>
  </p:sldIdLst>
  <p:sldSz cx="9144000" cy="6858000" type="screen4x3"/>
  <p:notesSz cx="6735763" cy="9866313"/>
  <p:custShowLst>
    <p:custShow name="평의회운영 및 관리" id="0">
      <p:sldLst/>
    </p:custShow>
    <p:custShow name="마음다지기" id="1">
      <p:sldLst/>
    </p:custShow>
    <p:custShow name="레지오운영지침" id="2">
      <p:sldLst>
        <p:sld r:id="rId2"/>
        <p:sld r:id="rId3"/>
        <p:sld r:id="rId4"/>
        <p:sld r:id="rId6"/>
        <p:sld r:id="rId8"/>
        <p:sld r:id="rId9"/>
        <p:sld r:id="rId10"/>
        <p:sld r:id="rId11"/>
        <p:sld r:id="rId12"/>
        <p:sld r:id="rId14"/>
        <p:sld r:id="rId16"/>
        <p:sld r:id="rId17"/>
        <p:sld r:id="rId24"/>
        <p:sld r:id="rId27"/>
        <p:sld r:id="rId28"/>
        <p:sld r:id="rId29"/>
        <p:sld r:id="rId30"/>
        <p:sld r:id="rId33"/>
        <p:sld r:id="rId33"/>
        <p:sld r:id="rId34"/>
        <p:sld r:id="rId35"/>
      </p:sldLst>
    </p:custShow>
    <p:custShow name="교본퀴즈" id="3">
      <p:sldLst/>
    </p:custShow>
    <p:custShow name="주회합" id="4">
      <p:sldLst/>
    </p:custShow>
    <p:custShow name="레지오의 현실" id="5">
      <p:sldLst/>
    </p:custShow>
    <p:custShow name="간부의역할" id="6">
      <p:sldLst/>
    </p:custShow>
    <p:custShow name="용잠" id="7">
      <p:sldLst/>
    </p:custShow>
  </p:custShowLst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  <a:srgbClr val="FF0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20" autoAdjust="0"/>
    <p:restoredTop sz="98524" autoAdjust="0"/>
  </p:normalViewPr>
  <p:slideViewPr>
    <p:cSldViewPr>
      <p:cViewPr varScale="1">
        <p:scale>
          <a:sx n="68" d="100"/>
          <a:sy n="68" d="100"/>
        </p:scale>
        <p:origin x="-12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0878"/>
    </p:cViewPr>
  </p:sorterViewPr>
  <p:notesViewPr>
    <p:cSldViewPr>
      <p:cViewPr>
        <p:scale>
          <a:sx n="100" d="100"/>
          <a:sy n="100" d="100"/>
        </p:scale>
        <p:origin x="-1848" y="2004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fld id="{C06EAB4C-8CCF-4856-A47C-C1453D6D0DC8}" type="datetimeFigureOut">
              <a:rPr lang="ko-KR" altLang="en-US" smtClean="0"/>
              <a:pPr>
                <a:defRPr/>
              </a:pPr>
              <a:t>2019-08-03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  <a:endParaRPr lang="ko-KR" altLang="en-US" noProof="0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fld id="{1C97DB85-D59A-400B-A7D7-D87005660E09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4592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Y목각파임B" panose="02030600000101010101" pitchFamily="18" charset="-127"/>
        <a:ea typeface="HY목각파임B" panose="02030600000101010101" pitchFamily="18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Y목각파임B" panose="02030600000101010101" pitchFamily="18" charset="-127"/>
        <a:ea typeface="HY목각파임B" panose="02030600000101010101" pitchFamily="18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Y목각파임B" panose="02030600000101010101" pitchFamily="18" charset="-127"/>
        <a:ea typeface="HY목각파임B" panose="02030600000101010101" pitchFamily="18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Y목각파임B" panose="02030600000101010101" pitchFamily="18" charset="-127"/>
        <a:ea typeface="HY목각파임B" panose="02030600000101010101" pitchFamily="18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Y목각파임B" panose="02030600000101010101" pitchFamily="18" charset="-127"/>
        <a:ea typeface="HY목각파임B" panose="02030600000101010101" pitchFamily="18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559569" y="4686300"/>
            <a:ext cx="5688631" cy="4440238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b="1" dirty="0" smtClean="0">
                <a:solidFill>
                  <a:srgbClr val="0000FF"/>
                </a:solidFill>
              </a:rPr>
              <a:t>1. </a:t>
            </a:r>
            <a:r>
              <a:rPr lang="ko-KR" altLang="en-US" b="1" dirty="0" err="1" smtClean="0">
                <a:solidFill>
                  <a:srgbClr val="0000FF"/>
                </a:solidFill>
              </a:rPr>
              <a:t>쁘레시디움의</a:t>
            </a:r>
            <a:r>
              <a:rPr lang="ko-KR" altLang="en-US" b="1" dirty="0" smtClean="0">
                <a:solidFill>
                  <a:srgbClr val="0000FF"/>
                </a:solidFill>
              </a:rPr>
              <a:t> 설립</a:t>
            </a:r>
            <a:endParaRPr lang="en-US" altLang="ko-KR" b="1" dirty="0" smtClean="0">
              <a:solidFill>
                <a:srgbClr val="0000FF"/>
              </a:solidFill>
            </a:endParaRPr>
          </a:p>
          <a:p>
            <a:pPr marL="177800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err="1" smtClean="0"/>
              <a:t>꾸리아</a:t>
            </a:r>
            <a:r>
              <a:rPr lang="ko-KR" altLang="en-US" dirty="0" smtClean="0"/>
              <a:t>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상급 평의회 </a:t>
            </a:r>
            <a:r>
              <a:rPr lang="en-US" altLang="ko-KR" dirty="0" smtClean="0"/>
              <a:t>/ </a:t>
            </a:r>
            <a:r>
              <a:rPr lang="ko-KR" altLang="en-US" dirty="0" err="1" smtClean="0"/>
              <a:t>꼰칠리움의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정식 설립 인가</a:t>
            </a:r>
            <a:r>
              <a:rPr lang="en-US" altLang="ko-KR" dirty="0" smtClean="0">
                <a:sym typeface="Wingdings"/>
              </a:rPr>
              <a:t> </a:t>
            </a:r>
          </a:p>
          <a:p>
            <a:pPr marL="177800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>
                <a:sym typeface="Wingdings"/>
              </a:rPr>
              <a:t>☞</a:t>
            </a:r>
            <a:r>
              <a:rPr lang="en-US" altLang="ko-KR" dirty="0" smtClean="0"/>
              <a:t> </a:t>
            </a:r>
            <a:r>
              <a:rPr lang="ko-KR" altLang="en-US" b="1" dirty="0" err="1" smtClean="0"/>
              <a:t>쁘레시디움</a:t>
            </a:r>
            <a:r>
              <a:rPr lang="ko-KR" altLang="en-US" b="1" dirty="0" smtClean="0"/>
              <a:t> 설립인가신청서 </a:t>
            </a:r>
            <a:endParaRPr lang="en-US" altLang="ko-KR" b="1" dirty="0" smtClean="0"/>
          </a:p>
          <a:p>
            <a:pPr marL="177800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smtClean="0"/>
              <a:t>본당 주임신부</a:t>
            </a:r>
            <a:r>
              <a:rPr lang="en-US" altLang="ko-KR" dirty="0" smtClean="0"/>
              <a:t>(</a:t>
            </a:r>
            <a:r>
              <a:rPr lang="ko-KR" altLang="en-US" dirty="0" smtClean="0"/>
              <a:t>교구장</a:t>
            </a:r>
            <a:r>
              <a:rPr lang="en-US" altLang="ko-KR" dirty="0" smtClean="0"/>
              <a:t>)</a:t>
            </a:r>
            <a:r>
              <a:rPr lang="ko-KR" altLang="en-US" dirty="0" smtClean="0"/>
              <a:t> 승인 </a:t>
            </a:r>
            <a:r>
              <a:rPr lang="en-US" altLang="ko-KR" dirty="0" smtClean="0">
                <a:sym typeface="Wingdings"/>
              </a:rPr>
              <a:t> ☞ </a:t>
            </a:r>
            <a:r>
              <a:rPr lang="ko-KR" altLang="en-US" dirty="0" err="1" smtClean="0"/>
              <a:t>창립식에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본당 주임신부</a:t>
            </a:r>
            <a:r>
              <a:rPr lang="en-US" altLang="ko-KR" dirty="0" smtClean="0"/>
              <a:t>(</a:t>
            </a:r>
            <a:r>
              <a:rPr lang="ko-KR" altLang="en-US" dirty="0" smtClean="0"/>
              <a:t>교구장</a:t>
            </a:r>
            <a:r>
              <a:rPr lang="en-US" altLang="ko-KR" dirty="0" smtClean="0"/>
              <a:t>)</a:t>
            </a:r>
            <a:r>
              <a:rPr lang="ko-KR" altLang="en-US" dirty="0" smtClean="0"/>
              <a:t> 초빙</a:t>
            </a:r>
            <a:endParaRPr lang="en-US" altLang="ko-KR" dirty="0" smtClean="0"/>
          </a:p>
          <a:p>
            <a:pPr marL="177800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smtClean="0"/>
              <a:t>영적 지도자</a:t>
            </a:r>
            <a:r>
              <a:rPr lang="en-US" altLang="ko-KR" dirty="0" smtClean="0"/>
              <a:t>(</a:t>
            </a:r>
            <a:r>
              <a:rPr lang="ko-KR" altLang="en-US" dirty="0" smtClean="0"/>
              <a:t>사제</a:t>
            </a:r>
            <a:r>
              <a:rPr lang="en-US" altLang="ko-KR" dirty="0" smtClean="0"/>
              <a:t>), </a:t>
            </a:r>
            <a:r>
              <a:rPr lang="ko-KR" altLang="en-US" dirty="0" smtClean="0"/>
              <a:t>단장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부단장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서기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회계 </a:t>
            </a:r>
            <a:endParaRPr lang="en-US" altLang="ko-KR" dirty="0" smtClean="0"/>
          </a:p>
          <a:p>
            <a:pPr marL="177800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b="1" dirty="0" smtClean="0">
                <a:solidFill>
                  <a:srgbClr val="0000FF"/>
                </a:solidFill>
              </a:rPr>
              <a:t>2. </a:t>
            </a:r>
            <a:r>
              <a:rPr lang="ko-KR" altLang="en-US" b="1" dirty="0" err="1" smtClean="0">
                <a:solidFill>
                  <a:srgbClr val="0000FF"/>
                </a:solidFill>
              </a:rPr>
              <a:t>쁘레시디움의</a:t>
            </a:r>
            <a:r>
              <a:rPr lang="ko-KR" altLang="en-US" b="1" dirty="0" smtClean="0">
                <a:solidFill>
                  <a:srgbClr val="0000FF"/>
                </a:solidFill>
              </a:rPr>
              <a:t> 이름 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레지오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마리애</a:t>
            </a:r>
            <a:r>
              <a:rPr lang="ko-KR" altLang="en-US" dirty="0" smtClean="0"/>
              <a:t> 관리</a:t>
            </a:r>
            <a:r>
              <a:rPr lang="en-US" altLang="ko-KR" dirty="0" smtClean="0"/>
              <a:t>/</a:t>
            </a:r>
            <a:r>
              <a:rPr lang="ko-KR" altLang="en-US" dirty="0" smtClean="0"/>
              <a:t>운영지침서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성모 호칭 기도문 참조</a:t>
            </a:r>
            <a:r>
              <a:rPr lang="en-US" altLang="ko-KR" dirty="0" smtClean="0"/>
              <a:t>)</a:t>
            </a:r>
            <a:endParaRPr lang="en-US" altLang="ko-KR" b="1" dirty="0" smtClean="0">
              <a:solidFill>
                <a:srgbClr val="0000FF"/>
              </a:solidFill>
            </a:endParaRPr>
          </a:p>
          <a:p>
            <a:pPr marL="177800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b="1" dirty="0" smtClean="0"/>
              <a:t>성모님의 호칭 </a:t>
            </a:r>
            <a:r>
              <a:rPr lang="en-US" altLang="ko-KR" dirty="0" smtClean="0"/>
              <a:t>(</a:t>
            </a:r>
            <a:r>
              <a:rPr lang="ko-KR" altLang="en-US" dirty="0" smtClean="0"/>
              <a:t>자비의 </a:t>
            </a:r>
            <a:r>
              <a:rPr lang="ko-KR" altLang="en-US" dirty="0" err="1" smtClean="0"/>
              <a:t>모후</a:t>
            </a:r>
            <a:r>
              <a:rPr lang="en-US" altLang="ko-KR" dirty="0" smtClean="0"/>
              <a:t>)             </a:t>
            </a:r>
          </a:p>
          <a:p>
            <a:pPr marL="177800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b="1" dirty="0" smtClean="0"/>
              <a:t>성모님의 특전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원죄없이</a:t>
            </a:r>
            <a:r>
              <a:rPr lang="ko-KR" altLang="en-US" dirty="0" smtClean="0"/>
              <a:t> 잉태되신 마리아</a:t>
            </a:r>
            <a:r>
              <a:rPr lang="en-US" altLang="ko-KR" dirty="0" smtClean="0"/>
              <a:t>)</a:t>
            </a:r>
          </a:p>
          <a:p>
            <a:pPr marL="177800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b="1" dirty="0" smtClean="0"/>
              <a:t>성모님의 행적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엘리사벳을</a:t>
            </a:r>
            <a:r>
              <a:rPr lang="ko-KR" altLang="en-US" dirty="0" smtClean="0"/>
              <a:t> 찾아보심</a:t>
            </a:r>
            <a:r>
              <a:rPr lang="en-US" altLang="ko-KR" dirty="0" smtClean="0"/>
              <a:t>)</a:t>
            </a:r>
          </a:p>
          <a:p>
            <a:pPr marL="177800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b="1" dirty="0" smtClean="0">
                <a:solidFill>
                  <a:srgbClr val="0000FF"/>
                </a:solidFill>
              </a:rPr>
              <a:t>3. </a:t>
            </a:r>
            <a:r>
              <a:rPr lang="ko-KR" altLang="en-US" b="1" dirty="0" err="1" smtClean="0">
                <a:solidFill>
                  <a:srgbClr val="0000FF"/>
                </a:solidFill>
              </a:rPr>
              <a:t>쁘레시디움의</a:t>
            </a:r>
            <a:r>
              <a:rPr lang="ko-KR" altLang="en-US" b="1" dirty="0" smtClean="0">
                <a:solidFill>
                  <a:srgbClr val="0000FF"/>
                </a:solidFill>
              </a:rPr>
              <a:t> 구성</a:t>
            </a:r>
            <a:endParaRPr lang="en-US" altLang="ko-KR" b="1" dirty="0" smtClean="0">
              <a:solidFill>
                <a:srgbClr val="0000FF"/>
              </a:solidFill>
            </a:endParaRPr>
          </a:p>
          <a:p>
            <a:pPr marL="177800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smtClean="0"/>
              <a:t>최저</a:t>
            </a:r>
            <a:r>
              <a:rPr lang="en-US" altLang="ko-KR" dirty="0" smtClean="0"/>
              <a:t> : 4</a:t>
            </a:r>
            <a:r>
              <a:rPr lang="en-US" altLang="ko-KR" dirty="0" smtClean="0">
                <a:cs typeface="Vrinda"/>
              </a:rPr>
              <a:t>~5</a:t>
            </a:r>
            <a:r>
              <a:rPr lang="ko-KR" altLang="en-US" dirty="0" smtClean="0"/>
              <a:t>명의 단원으로 </a:t>
            </a:r>
            <a:r>
              <a:rPr lang="ko-KR" altLang="en-US" dirty="0" err="1" smtClean="0"/>
              <a:t>쁘레시디움</a:t>
            </a:r>
            <a:r>
              <a:rPr lang="ko-KR" altLang="en-US" dirty="0" smtClean="0"/>
              <a:t> 설립 가능 </a:t>
            </a:r>
            <a:r>
              <a:rPr lang="en-US" altLang="ko-KR" dirty="0" smtClean="0"/>
              <a:t>(</a:t>
            </a:r>
            <a:r>
              <a:rPr lang="ko-KR" altLang="en-US" dirty="0" smtClean="0"/>
              <a:t>극히 제한적으로</a:t>
            </a:r>
            <a:r>
              <a:rPr lang="en-US" altLang="ko-KR" dirty="0" smtClean="0"/>
              <a:t>)</a:t>
            </a:r>
            <a:endParaRPr lang="en-US" altLang="ko-KR" sz="800" dirty="0" smtClean="0"/>
          </a:p>
          <a:p>
            <a:pPr marL="177800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smtClean="0"/>
              <a:t>최대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주회합</a:t>
            </a:r>
            <a:r>
              <a:rPr lang="ko-KR" altLang="en-US" dirty="0" smtClean="0"/>
              <a:t> 시간이 </a:t>
            </a:r>
            <a:r>
              <a:rPr lang="en-US" altLang="ko-KR" dirty="0" smtClean="0"/>
              <a:t>1</a:t>
            </a:r>
            <a:r>
              <a:rPr lang="ko-KR" altLang="en-US" dirty="0" smtClean="0"/>
              <a:t>시간 </a:t>
            </a:r>
            <a:r>
              <a:rPr lang="en-US" altLang="ko-KR" dirty="0" smtClean="0"/>
              <a:t>30</a:t>
            </a:r>
            <a:r>
              <a:rPr lang="ko-KR" altLang="en-US" dirty="0" smtClean="0"/>
              <a:t>분 이상을 넘지 않는 범위 </a:t>
            </a:r>
            <a:endParaRPr lang="en-US" altLang="ko-KR" dirty="0" smtClean="0"/>
          </a:p>
          <a:p>
            <a:pPr marL="177800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   (</a:t>
            </a:r>
            <a:r>
              <a:rPr lang="ko-KR" altLang="en-US" dirty="0" smtClean="0"/>
              <a:t>능률적 회합 운영시간 범위</a:t>
            </a:r>
            <a:r>
              <a:rPr lang="en-US" altLang="ko-KR" dirty="0" smtClean="0"/>
              <a:t>)</a:t>
            </a:r>
          </a:p>
          <a:p>
            <a:pPr marL="177800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smtClean="0"/>
              <a:t>배타적 운영 및 단원 구성은 공동체의 형제애를 위태롭게 </a:t>
            </a:r>
            <a:r>
              <a:rPr lang="ko-KR" altLang="en-US" dirty="0" err="1" smtClean="0"/>
              <a:t>만듬</a:t>
            </a:r>
            <a:endParaRPr lang="en-US" altLang="ko-KR" dirty="0" smtClean="0"/>
          </a:p>
          <a:p>
            <a:pPr marL="355600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① </a:t>
            </a:r>
            <a:r>
              <a:rPr lang="ko-KR" altLang="en-US" dirty="0" smtClean="0"/>
              <a:t>지역의 특정 계층 및</a:t>
            </a:r>
            <a:r>
              <a:rPr lang="en-US" altLang="ko-KR" dirty="0" smtClean="0"/>
              <a:t> </a:t>
            </a:r>
            <a:r>
              <a:rPr lang="ko-KR" altLang="en-US" dirty="0" smtClean="0"/>
              <a:t>특정 집단 한정된 단원 구성 지양</a:t>
            </a:r>
            <a:r>
              <a:rPr lang="en-US" altLang="ko-KR" dirty="0" smtClean="0"/>
              <a:t>(</a:t>
            </a:r>
            <a:r>
              <a:rPr lang="ko-KR" altLang="en-US" dirty="0" smtClean="0"/>
              <a:t>止揚</a:t>
            </a:r>
            <a:r>
              <a:rPr lang="en-US" altLang="ko-KR" dirty="0" smtClean="0"/>
              <a:t>) </a:t>
            </a:r>
          </a:p>
          <a:p>
            <a:pPr marL="355600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② </a:t>
            </a:r>
            <a:r>
              <a:rPr lang="ko-KR" altLang="en-US" dirty="0" smtClean="0"/>
              <a:t>부부</a:t>
            </a:r>
            <a:r>
              <a:rPr lang="en-US" altLang="ko-KR" dirty="0" smtClean="0"/>
              <a:t>,</a:t>
            </a:r>
            <a:r>
              <a:rPr lang="ko-KR" altLang="en-US" dirty="0" smtClean="0"/>
              <a:t> 대자</a:t>
            </a:r>
            <a:r>
              <a:rPr lang="en-US" altLang="ko-KR" dirty="0" smtClean="0"/>
              <a:t>/</a:t>
            </a:r>
            <a:r>
              <a:rPr lang="ko-KR" altLang="en-US" dirty="0" smtClean="0"/>
              <a:t>대부모만의 단원 구성 지양</a:t>
            </a:r>
            <a:r>
              <a:rPr lang="en-US" altLang="ko-KR" dirty="0" smtClean="0"/>
              <a:t>(</a:t>
            </a:r>
            <a:r>
              <a:rPr lang="ko-KR" altLang="en-US" dirty="0" smtClean="0"/>
              <a:t>止揚</a:t>
            </a:r>
            <a:r>
              <a:rPr lang="en-US" altLang="ko-KR" dirty="0" smtClean="0"/>
              <a:t>)  </a:t>
            </a:r>
          </a:p>
          <a:p>
            <a:pPr marL="177800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smtClean="0"/>
              <a:t>각기 다른 생업에 종사하는 단원으로 구성하는 것이 바람직함 </a:t>
            </a:r>
            <a:endParaRPr lang="en-US" altLang="ko-KR" dirty="0" smtClean="0"/>
          </a:p>
          <a:p>
            <a:pPr marL="177800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endParaRPr lang="en-US" altLang="ko-KR" sz="600" b="1" dirty="0" smtClean="0"/>
          </a:p>
        </p:txBody>
      </p:sp>
      <p:sp>
        <p:nvSpPr>
          <p:cNvPr id="23757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F000EF-081E-4896-86E6-85B7657E2C37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2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endParaRPr lang="en-US" altLang="ko-KR" dirty="0" smtClean="0"/>
          </a:p>
        </p:txBody>
      </p:sp>
      <p:sp>
        <p:nvSpPr>
          <p:cNvPr id="24576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972D59-CCE8-4958-BF09-3DF318D4D89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559570" y="4686300"/>
            <a:ext cx="5760640" cy="4440238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b="1" dirty="0" smtClean="0">
                <a:solidFill>
                  <a:srgbClr val="0000FF"/>
                </a:solidFill>
              </a:rPr>
              <a:t>12. </a:t>
            </a:r>
            <a:r>
              <a:rPr lang="ko-KR" altLang="en-US" b="1" dirty="0" err="1" smtClean="0">
                <a:solidFill>
                  <a:srgbClr val="0000FF"/>
                </a:solidFill>
              </a:rPr>
              <a:t>쁘레시디움</a:t>
            </a:r>
            <a:r>
              <a:rPr lang="ko-KR" altLang="en-US" b="1" dirty="0" smtClean="0">
                <a:solidFill>
                  <a:srgbClr val="0000FF"/>
                </a:solidFill>
              </a:rPr>
              <a:t> 단원의 선서</a:t>
            </a:r>
            <a:endParaRPr lang="en-US" altLang="ko-KR" b="1" dirty="0" smtClean="0">
              <a:solidFill>
                <a:srgbClr val="0000FF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smtClean="0"/>
              <a:t>성령께 바치는 단원의 충성 서약</a:t>
            </a: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</a:t>
            </a:r>
            <a:r>
              <a:rPr lang="ko-KR" altLang="ko-KR" dirty="0" smtClean="0">
                <a:sym typeface="Wingdings"/>
              </a:rPr>
              <a:t> </a:t>
            </a:r>
            <a:r>
              <a:rPr lang="ko-KR" altLang="en-US" dirty="0" smtClean="0"/>
              <a:t>입단한지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개월</a:t>
            </a:r>
            <a:r>
              <a:rPr lang="en-US" altLang="ko-KR" dirty="0" smtClean="0"/>
              <a:t>(</a:t>
            </a:r>
            <a:r>
              <a:rPr lang="ko-KR" altLang="en-US" dirty="0" smtClean="0"/>
              <a:t>또는 </a:t>
            </a:r>
            <a:r>
              <a:rPr lang="en-US" altLang="ko-KR" dirty="0" smtClean="0"/>
              <a:t>6</a:t>
            </a:r>
            <a:r>
              <a:rPr lang="ko-KR" altLang="en-US" dirty="0" smtClean="0"/>
              <a:t>개월</a:t>
            </a:r>
            <a:r>
              <a:rPr lang="en-US" altLang="ko-KR" dirty="0" smtClean="0"/>
              <a:t>)</a:t>
            </a:r>
            <a:r>
              <a:rPr lang="ko-KR" altLang="en-US" dirty="0" smtClean="0"/>
              <a:t> 경과 후 </a:t>
            </a:r>
            <a:r>
              <a:rPr lang="ko-KR" altLang="en-US" dirty="0" err="1" smtClean="0"/>
              <a:t>레지오에</a:t>
            </a:r>
            <a:r>
              <a:rPr lang="ko-KR" altLang="en-US" dirty="0" smtClean="0"/>
              <a:t> 계속 봉사하기를 원하는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  </a:t>
            </a:r>
            <a:r>
              <a:rPr lang="ko-KR" altLang="en-US" dirty="0" smtClean="0"/>
              <a:t> 예비단원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smtClean="0"/>
              <a:t>성령께 선서를 바침으로써 </a:t>
            </a:r>
            <a:r>
              <a:rPr lang="ko-KR" altLang="en-US" dirty="0" err="1" smtClean="0"/>
              <a:t>정단원으로</a:t>
            </a:r>
            <a:r>
              <a:rPr lang="ko-KR" altLang="en-US" dirty="0" smtClean="0"/>
              <a:t> 등록 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smtClean="0"/>
              <a:t>선서 주의사항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ko-KR" altLang="en-US" dirty="0" smtClean="0"/>
              <a:t>① </a:t>
            </a:r>
            <a:r>
              <a:rPr lang="ko-KR" altLang="en-US" dirty="0" err="1" smtClean="0"/>
              <a:t>수련기</a:t>
            </a:r>
            <a:r>
              <a:rPr lang="ko-KR" altLang="en-US" dirty="0" smtClean="0"/>
              <a:t> 중의 선서 금지 </a:t>
            </a:r>
            <a:r>
              <a:rPr lang="en-US" altLang="ko-KR" dirty="0" smtClean="0"/>
              <a:t>: 3</a:t>
            </a:r>
            <a:r>
              <a:rPr lang="ko-KR" altLang="en-US" dirty="0" smtClean="0"/>
              <a:t>개월의 </a:t>
            </a:r>
            <a:r>
              <a:rPr lang="ko-KR" altLang="en-US" dirty="0" err="1" smtClean="0"/>
              <a:t>수련기가</a:t>
            </a:r>
            <a:r>
              <a:rPr lang="ko-KR" altLang="en-US" dirty="0" smtClean="0"/>
              <a:t> 경과 전에 선서 허용 금지</a:t>
            </a: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② </a:t>
            </a:r>
            <a:r>
              <a:rPr lang="ko-KR" altLang="en-US" dirty="0" smtClean="0"/>
              <a:t>선서의 연기 </a:t>
            </a:r>
            <a:r>
              <a:rPr lang="en-US" altLang="ko-KR" dirty="0" smtClean="0"/>
              <a:t>: 3</a:t>
            </a:r>
            <a:r>
              <a:rPr lang="ko-KR" altLang="en-US" dirty="0" smtClean="0"/>
              <a:t>개월을 더 연장 가능 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ko-KR" altLang="ko-KR" dirty="0" smtClean="0"/>
              <a:t>☞</a:t>
            </a:r>
            <a:r>
              <a:rPr lang="en-US" altLang="ko-KR" dirty="0" smtClean="0"/>
              <a:t> 6</a:t>
            </a:r>
            <a:r>
              <a:rPr lang="ko-KR" altLang="en-US" dirty="0" smtClean="0"/>
              <a:t>개월 경과 후 선서를 주저하면 </a:t>
            </a:r>
            <a:r>
              <a:rPr lang="ko-KR" altLang="en-US" dirty="0" err="1" smtClean="0"/>
              <a:t>퇴단</a:t>
            </a:r>
            <a:r>
              <a:rPr lang="ko-KR" altLang="en-US" dirty="0" smtClean="0"/>
              <a:t> 권유</a:t>
            </a:r>
            <a:r>
              <a:rPr lang="en-US" altLang="ko-KR" dirty="0" smtClean="0"/>
              <a:t> </a:t>
            </a:r>
            <a:endParaRPr lang="ko-KR" altLang="en-US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☞ </a:t>
            </a:r>
            <a:r>
              <a:rPr lang="ko-KR" altLang="en-US" dirty="0" smtClean="0"/>
              <a:t>영적 지도자의 불참을 이유로 선서 연기 금지</a:t>
            </a:r>
            <a:r>
              <a:rPr lang="en-US" altLang="ko-KR" dirty="0" smtClean="0"/>
              <a:t> (Con.)</a:t>
            </a: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③ </a:t>
            </a:r>
            <a:r>
              <a:rPr lang="ko-KR" altLang="en-US" dirty="0" smtClean="0"/>
              <a:t>재 입단 단원의 처리 </a:t>
            </a:r>
            <a:r>
              <a:rPr lang="en-US" altLang="ko-KR" dirty="0" smtClean="0"/>
              <a:t>: 3</a:t>
            </a:r>
            <a:r>
              <a:rPr lang="ko-KR" altLang="en-US" dirty="0" smtClean="0"/>
              <a:t>개월간의 </a:t>
            </a:r>
            <a:r>
              <a:rPr lang="ko-KR" altLang="en-US" dirty="0" err="1" smtClean="0"/>
              <a:t>수련기</a:t>
            </a:r>
            <a:r>
              <a:rPr lang="ko-KR" altLang="en-US" dirty="0" smtClean="0"/>
              <a:t> 후 다시 선서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④ </a:t>
            </a:r>
            <a:r>
              <a:rPr lang="ko-KR" altLang="en-US" dirty="0" smtClean="0"/>
              <a:t>전입 단원의 처리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수련기와 선서가 필요 없음 </a:t>
            </a:r>
            <a:r>
              <a:rPr lang="en-US" altLang="ko-KR" dirty="0" smtClean="0"/>
              <a:t>(</a:t>
            </a:r>
            <a:r>
              <a:rPr lang="ko-KR" altLang="en-US" dirty="0" smtClean="0"/>
              <a:t>단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전입</a:t>
            </a:r>
            <a:r>
              <a:rPr lang="en-US" altLang="ko-KR" dirty="0" smtClean="0"/>
              <a:t>/</a:t>
            </a:r>
            <a:r>
              <a:rPr lang="ko-KR" altLang="en-US" dirty="0" smtClean="0"/>
              <a:t>전출 </a:t>
            </a:r>
            <a:r>
              <a:rPr lang="en-US" altLang="ko-KR" dirty="0" smtClean="0"/>
              <a:t>1</a:t>
            </a:r>
            <a:r>
              <a:rPr lang="ko-KR" altLang="en-US" dirty="0" smtClean="0"/>
              <a:t>개월 이내</a:t>
            </a:r>
            <a:r>
              <a:rPr lang="en-US" altLang="ko-KR" dirty="0" smtClean="0"/>
              <a:t>)(Se.)</a:t>
            </a: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err="1" smtClean="0"/>
              <a:t>꾸리아에</a:t>
            </a:r>
            <a:r>
              <a:rPr lang="ko-KR" altLang="en-US" dirty="0" smtClean="0"/>
              <a:t> 소속되기 전의 단원 선서  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  : </a:t>
            </a:r>
            <a:r>
              <a:rPr lang="ko-KR" altLang="en-US" dirty="0" smtClean="0"/>
              <a:t>소속될 때까지 </a:t>
            </a:r>
            <a:r>
              <a:rPr lang="ko-KR" altLang="en-US" dirty="0" err="1" smtClean="0"/>
              <a:t>쁘레시디움</a:t>
            </a:r>
            <a:r>
              <a:rPr lang="ko-KR" altLang="en-US" dirty="0" smtClean="0"/>
              <a:t> 단원들의 선서 유보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smtClean="0"/>
              <a:t>합동선서의 제한 사유</a:t>
            </a: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ⓛ </a:t>
            </a:r>
            <a:r>
              <a:rPr lang="ko-KR" altLang="en-US" dirty="0" smtClean="0"/>
              <a:t>선서는 반드시 </a:t>
            </a:r>
            <a:r>
              <a:rPr lang="ko-KR" altLang="en-US" dirty="0" err="1" smtClean="0"/>
              <a:t>쁘레시디움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주회합</a:t>
            </a:r>
            <a:r>
              <a:rPr lang="ko-KR" altLang="en-US" dirty="0" smtClean="0"/>
              <a:t> 중에 이루어져야 함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② </a:t>
            </a:r>
            <a:r>
              <a:rPr lang="ko-KR" altLang="en-US" dirty="0" smtClean="0"/>
              <a:t>여러 명이 한꺼번에 하는 선서는 결코 바람직하지 않음 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③ </a:t>
            </a:r>
            <a:r>
              <a:rPr lang="ko-KR" altLang="en-US" dirty="0" smtClean="0"/>
              <a:t>선서는 성령께서 단원의 선서를 기쁘게 받으시고 강복함으로써 선서 완성</a:t>
            </a:r>
            <a:r>
              <a:rPr lang="en-US" altLang="ko-KR" dirty="0" smtClean="0"/>
              <a:t>(Se.)</a:t>
            </a:r>
          </a:p>
        </p:txBody>
      </p:sp>
      <p:sp>
        <p:nvSpPr>
          <p:cNvPr id="24678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E3F6DD-34A3-413B-9B3D-91A50B407246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559570" y="4686300"/>
            <a:ext cx="5760640" cy="4440238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b="1" dirty="0" smtClean="0">
                <a:solidFill>
                  <a:srgbClr val="0000FF"/>
                </a:solidFill>
              </a:rPr>
              <a:t>12. </a:t>
            </a:r>
            <a:r>
              <a:rPr lang="ko-KR" altLang="en-US" b="1" dirty="0" err="1" smtClean="0">
                <a:solidFill>
                  <a:srgbClr val="0000FF"/>
                </a:solidFill>
              </a:rPr>
              <a:t>쁘레시디움</a:t>
            </a:r>
            <a:r>
              <a:rPr lang="ko-KR" altLang="en-US" b="1" dirty="0" smtClean="0">
                <a:solidFill>
                  <a:srgbClr val="0000FF"/>
                </a:solidFill>
              </a:rPr>
              <a:t> 단원의 선서</a:t>
            </a:r>
            <a:endParaRPr lang="en-US" altLang="ko-KR" b="1" dirty="0" smtClean="0">
              <a:solidFill>
                <a:srgbClr val="0000FF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smtClean="0"/>
              <a:t>성령께 바치는 단원의 충성 서약</a:t>
            </a: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</a:t>
            </a:r>
            <a:r>
              <a:rPr lang="ko-KR" altLang="ko-KR" dirty="0" smtClean="0">
                <a:sym typeface="Wingdings"/>
              </a:rPr>
              <a:t> </a:t>
            </a:r>
            <a:r>
              <a:rPr lang="ko-KR" altLang="en-US" dirty="0" smtClean="0"/>
              <a:t>입단한지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개월</a:t>
            </a:r>
            <a:r>
              <a:rPr lang="en-US" altLang="ko-KR" dirty="0" smtClean="0"/>
              <a:t>(</a:t>
            </a:r>
            <a:r>
              <a:rPr lang="ko-KR" altLang="en-US" dirty="0" smtClean="0"/>
              <a:t>또는 </a:t>
            </a:r>
            <a:r>
              <a:rPr lang="en-US" altLang="ko-KR" dirty="0" smtClean="0"/>
              <a:t>6</a:t>
            </a:r>
            <a:r>
              <a:rPr lang="ko-KR" altLang="en-US" dirty="0" smtClean="0"/>
              <a:t>개월</a:t>
            </a:r>
            <a:r>
              <a:rPr lang="en-US" altLang="ko-KR" dirty="0" smtClean="0"/>
              <a:t>)</a:t>
            </a:r>
            <a:r>
              <a:rPr lang="ko-KR" altLang="en-US" dirty="0" smtClean="0"/>
              <a:t> 경과 후 </a:t>
            </a:r>
            <a:r>
              <a:rPr lang="ko-KR" altLang="en-US" dirty="0" err="1" smtClean="0"/>
              <a:t>레지오에</a:t>
            </a:r>
            <a:r>
              <a:rPr lang="ko-KR" altLang="en-US" dirty="0" smtClean="0"/>
              <a:t> 계속 봉사하기를 원하는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  </a:t>
            </a:r>
            <a:r>
              <a:rPr lang="ko-KR" altLang="en-US" dirty="0" smtClean="0"/>
              <a:t> 예비단원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smtClean="0"/>
              <a:t>성령께 선서를 바침으로써 </a:t>
            </a:r>
            <a:r>
              <a:rPr lang="ko-KR" altLang="en-US" dirty="0" err="1" smtClean="0"/>
              <a:t>정단원으로</a:t>
            </a:r>
            <a:r>
              <a:rPr lang="ko-KR" altLang="en-US" dirty="0" smtClean="0"/>
              <a:t> 등록 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smtClean="0"/>
              <a:t>선서 주의사항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ko-KR" altLang="en-US" dirty="0" smtClean="0"/>
              <a:t>① </a:t>
            </a:r>
            <a:r>
              <a:rPr lang="ko-KR" altLang="en-US" dirty="0" err="1" smtClean="0"/>
              <a:t>수련기</a:t>
            </a:r>
            <a:r>
              <a:rPr lang="ko-KR" altLang="en-US" dirty="0" smtClean="0"/>
              <a:t> 중의 선서 금지 </a:t>
            </a:r>
            <a:r>
              <a:rPr lang="en-US" altLang="ko-KR" dirty="0" smtClean="0"/>
              <a:t>: 3</a:t>
            </a:r>
            <a:r>
              <a:rPr lang="ko-KR" altLang="en-US" dirty="0" smtClean="0"/>
              <a:t>개월의 </a:t>
            </a:r>
            <a:r>
              <a:rPr lang="ko-KR" altLang="en-US" dirty="0" err="1" smtClean="0"/>
              <a:t>수련기가</a:t>
            </a:r>
            <a:r>
              <a:rPr lang="ko-KR" altLang="en-US" dirty="0" smtClean="0"/>
              <a:t> 경과 전에 선서 허용 금지</a:t>
            </a: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② </a:t>
            </a:r>
            <a:r>
              <a:rPr lang="ko-KR" altLang="en-US" dirty="0" smtClean="0"/>
              <a:t>선서의 연기 </a:t>
            </a:r>
            <a:r>
              <a:rPr lang="en-US" altLang="ko-KR" dirty="0" smtClean="0"/>
              <a:t>: 3</a:t>
            </a:r>
            <a:r>
              <a:rPr lang="ko-KR" altLang="en-US" dirty="0" smtClean="0"/>
              <a:t>개월을 더 연장 가능 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ko-KR" altLang="ko-KR" dirty="0" smtClean="0"/>
              <a:t>☞</a:t>
            </a:r>
            <a:r>
              <a:rPr lang="en-US" altLang="ko-KR" dirty="0" smtClean="0"/>
              <a:t> 6</a:t>
            </a:r>
            <a:r>
              <a:rPr lang="ko-KR" altLang="en-US" dirty="0" smtClean="0"/>
              <a:t>개월 경과 후 선서를 주저하면 </a:t>
            </a:r>
            <a:r>
              <a:rPr lang="ko-KR" altLang="en-US" dirty="0" err="1" smtClean="0"/>
              <a:t>퇴단</a:t>
            </a:r>
            <a:r>
              <a:rPr lang="ko-KR" altLang="en-US" dirty="0" smtClean="0"/>
              <a:t> 권유</a:t>
            </a:r>
            <a:r>
              <a:rPr lang="en-US" altLang="ko-KR" dirty="0" smtClean="0"/>
              <a:t> </a:t>
            </a:r>
            <a:endParaRPr lang="ko-KR" altLang="en-US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☞ </a:t>
            </a:r>
            <a:r>
              <a:rPr lang="ko-KR" altLang="en-US" dirty="0" smtClean="0"/>
              <a:t>영적 지도자의 불참을 이유로 선서 연기 금지</a:t>
            </a:r>
            <a:r>
              <a:rPr lang="en-US" altLang="ko-KR" dirty="0" smtClean="0"/>
              <a:t> (Con.)</a:t>
            </a: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③ </a:t>
            </a:r>
            <a:r>
              <a:rPr lang="ko-KR" altLang="en-US" dirty="0" smtClean="0"/>
              <a:t>재 입단 단원의 처리 </a:t>
            </a:r>
            <a:r>
              <a:rPr lang="en-US" altLang="ko-KR" dirty="0" smtClean="0"/>
              <a:t>: 3</a:t>
            </a:r>
            <a:r>
              <a:rPr lang="ko-KR" altLang="en-US" dirty="0" smtClean="0"/>
              <a:t>개월간의 </a:t>
            </a:r>
            <a:r>
              <a:rPr lang="ko-KR" altLang="en-US" dirty="0" err="1" smtClean="0"/>
              <a:t>수련기</a:t>
            </a:r>
            <a:r>
              <a:rPr lang="ko-KR" altLang="en-US" dirty="0" smtClean="0"/>
              <a:t> 후 다시 선서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④ </a:t>
            </a:r>
            <a:r>
              <a:rPr lang="ko-KR" altLang="en-US" dirty="0" smtClean="0"/>
              <a:t>전입 단원의 처리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수련기와 선서가 필요 없음 </a:t>
            </a:r>
            <a:r>
              <a:rPr lang="en-US" altLang="ko-KR" dirty="0" smtClean="0"/>
              <a:t>(</a:t>
            </a:r>
            <a:r>
              <a:rPr lang="ko-KR" altLang="en-US" dirty="0" smtClean="0"/>
              <a:t>단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전입</a:t>
            </a:r>
            <a:r>
              <a:rPr lang="en-US" altLang="ko-KR" dirty="0" smtClean="0"/>
              <a:t>/</a:t>
            </a:r>
            <a:r>
              <a:rPr lang="ko-KR" altLang="en-US" dirty="0" smtClean="0"/>
              <a:t>전출 </a:t>
            </a:r>
            <a:r>
              <a:rPr lang="en-US" altLang="ko-KR" dirty="0" smtClean="0"/>
              <a:t>1</a:t>
            </a:r>
            <a:r>
              <a:rPr lang="ko-KR" altLang="en-US" dirty="0" smtClean="0"/>
              <a:t>개월 이내</a:t>
            </a:r>
            <a:r>
              <a:rPr lang="en-US" altLang="ko-KR" dirty="0" smtClean="0"/>
              <a:t>)(Se.)</a:t>
            </a: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err="1" smtClean="0"/>
              <a:t>꾸리아에</a:t>
            </a:r>
            <a:r>
              <a:rPr lang="ko-KR" altLang="en-US" dirty="0" smtClean="0"/>
              <a:t> 소속되기 전의 단원 선서  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  : </a:t>
            </a:r>
            <a:r>
              <a:rPr lang="ko-KR" altLang="en-US" dirty="0" smtClean="0"/>
              <a:t>소속될 때까지 </a:t>
            </a:r>
            <a:r>
              <a:rPr lang="ko-KR" altLang="en-US" dirty="0" err="1" smtClean="0"/>
              <a:t>쁘레시디움</a:t>
            </a:r>
            <a:r>
              <a:rPr lang="ko-KR" altLang="en-US" dirty="0" smtClean="0"/>
              <a:t> 단원들의 선서 유보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smtClean="0"/>
              <a:t>합동선서의 제한 사유</a:t>
            </a: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ⓛ </a:t>
            </a:r>
            <a:r>
              <a:rPr lang="ko-KR" altLang="en-US" dirty="0" smtClean="0"/>
              <a:t>선서는 반드시 </a:t>
            </a:r>
            <a:r>
              <a:rPr lang="ko-KR" altLang="en-US" dirty="0" err="1" smtClean="0"/>
              <a:t>쁘레시디움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주회합</a:t>
            </a:r>
            <a:r>
              <a:rPr lang="ko-KR" altLang="en-US" dirty="0" smtClean="0"/>
              <a:t> 중에 이루어져야 함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② </a:t>
            </a:r>
            <a:r>
              <a:rPr lang="ko-KR" altLang="en-US" dirty="0" smtClean="0"/>
              <a:t>여러 명이 한꺼번에 하는 선서는 결코 바람직하지 않음 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③ </a:t>
            </a:r>
            <a:r>
              <a:rPr lang="ko-KR" altLang="en-US" dirty="0" smtClean="0"/>
              <a:t>선서는 성령께서 단원의 선서를 기쁘게 받으시고 강복함으로써 선서 완성</a:t>
            </a:r>
            <a:r>
              <a:rPr lang="en-US" altLang="ko-KR" dirty="0" smtClean="0"/>
              <a:t>(Se.)</a:t>
            </a:r>
          </a:p>
        </p:txBody>
      </p:sp>
      <p:sp>
        <p:nvSpPr>
          <p:cNvPr id="24678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E3F6DD-34A3-413B-9B3D-91A50B407246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endParaRPr lang="en-US" altLang="ko-KR" dirty="0" smtClean="0"/>
          </a:p>
        </p:txBody>
      </p:sp>
      <p:sp>
        <p:nvSpPr>
          <p:cNvPr id="24781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CAA800-E1E0-453A-A701-7703FA2204BD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b="1" dirty="0" smtClean="0"/>
              <a:t>1) </a:t>
            </a:r>
            <a:r>
              <a:rPr lang="ko-KR" altLang="en-US" b="1" dirty="0" smtClean="0"/>
              <a:t>일반사항</a:t>
            </a:r>
            <a:endParaRPr lang="en-US" altLang="ko-KR" b="1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① </a:t>
            </a:r>
            <a:r>
              <a:rPr lang="ko-KR" altLang="en-US" dirty="0" smtClean="0"/>
              <a:t>모든 단원들은 순명과 충성으로 </a:t>
            </a:r>
            <a:r>
              <a:rPr lang="ko-KR" altLang="en-US" dirty="0" err="1" smtClean="0"/>
              <a:t>주회합을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존중해야함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② </a:t>
            </a:r>
            <a:r>
              <a:rPr lang="ko-KR" altLang="en-US" dirty="0" err="1" smtClean="0"/>
              <a:t>주회합</a:t>
            </a:r>
            <a:r>
              <a:rPr lang="ko-KR" altLang="en-US" dirty="0" smtClean="0"/>
              <a:t> 참석은 </a:t>
            </a:r>
            <a:r>
              <a:rPr lang="ko-KR" altLang="en-US" dirty="0" err="1" smtClean="0"/>
              <a:t>레지오의</a:t>
            </a:r>
            <a:r>
              <a:rPr lang="ko-KR" altLang="en-US" dirty="0" smtClean="0"/>
              <a:t> 으뜸가는 의무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③ </a:t>
            </a:r>
            <a:r>
              <a:rPr lang="ko-KR" altLang="en-US" dirty="0" smtClean="0"/>
              <a:t>회합 장소 및 시간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밝고 쾌적한 장소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단원들이 편리한 시간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④ </a:t>
            </a:r>
            <a:r>
              <a:rPr lang="ko-KR" altLang="en-US" dirty="0" err="1" smtClean="0"/>
              <a:t>쁘레시디움은</a:t>
            </a:r>
            <a:r>
              <a:rPr lang="ko-KR" altLang="en-US" dirty="0" smtClean="0"/>
              <a:t> 매주 </a:t>
            </a:r>
            <a:r>
              <a:rPr lang="ko-KR" altLang="en-US" dirty="0" err="1" smtClean="0"/>
              <a:t>주회합을</a:t>
            </a:r>
            <a:r>
              <a:rPr lang="ko-KR" altLang="en-US" dirty="0" smtClean="0"/>
              <a:t> 가져야 함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• </a:t>
            </a:r>
            <a:r>
              <a:rPr lang="ko-KR" altLang="en-US" dirty="0" smtClean="0"/>
              <a:t>정해진 날짜에 회합을 가질 수 없는 경우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다른 날로 옮겨서 </a:t>
            </a:r>
            <a:r>
              <a:rPr lang="ko-KR" altLang="en-US" dirty="0" err="1" smtClean="0"/>
              <a:t>주회합</a:t>
            </a:r>
            <a:r>
              <a:rPr lang="ko-KR" altLang="en-US" dirty="0" smtClean="0"/>
              <a:t> 개최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• </a:t>
            </a:r>
            <a:r>
              <a:rPr lang="ko-KR" altLang="en-US" dirty="0" err="1" smtClean="0"/>
              <a:t>쁘레시디움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주회합</a:t>
            </a:r>
            <a:r>
              <a:rPr lang="ko-KR" altLang="en-US" dirty="0" smtClean="0"/>
              <a:t> 일시나 장소 </a:t>
            </a:r>
            <a:r>
              <a:rPr lang="ko-KR" altLang="en-US" dirty="0" err="1" smtClean="0"/>
              <a:t>변경시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꾸리아에</a:t>
            </a:r>
            <a:r>
              <a:rPr lang="ko-KR" altLang="en-US" dirty="0" smtClean="0"/>
              <a:t> 사전 보고 및 승인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• </a:t>
            </a:r>
            <a:r>
              <a:rPr lang="ko-KR" altLang="en-US" dirty="0" smtClean="0"/>
              <a:t>가정 </a:t>
            </a:r>
            <a:r>
              <a:rPr lang="ko-KR" altLang="en-US" dirty="0" err="1" smtClean="0"/>
              <a:t>주회합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본당의 신축이나 개축으로 인하여 </a:t>
            </a:r>
            <a:r>
              <a:rPr lang="ko-KR" altLang="en-US" dirty="0" err="1" smtClean="0"/>
              <a:t>회합실이</a:t>
            </a:r>
            <a:r>
              <a:rPr lang="ko-KR" altLang="en-US" dirty="0" smtClean="0"/>
              <a:t> 없을 경우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• </a:t>
            </a:r>
            <a:r>
              <a:rPr lang="ko-KR" altLang="en-US" dirty="0" err="1" smtClean="0"/>
              <a:t>레지오의</a:t>
            </a:r>
            <a:r>
              <a:rPr lang="ko-KR" altLang="en-US" dirty="0" smtClean="0"/>
              <a:t> </a:t>
            </a:r>
            <a:r>
              <a:rPr lang="en-US" altLang="ko-KR" dirty="0" smtClean="0"/>
              <a:t>5</a:t>
            </a:r>
            <a:r>
              <a:rPr lang="ko-KR" altLang="en-US" dirty="0" smtClean="0"/>
              <a:t>대 행사</a:t>
            </a:r>
            <a:r>
              <a:rPr lang="en-US" altLang="ko-KR" dirty="0" smtClean="0"/>
              <a:t> </a:t>
            </a:r>
            <a:r>
              <a:rPr lang="ko-KR" altLang="en-US" dirty="0" smtClean="0"/>
              <a:t>중 어느 것도 </a:t>
            </a:r>
            <a:r>
              <a:rPr lang="ko-KR" altLang="en-US" dirty="0" err="1" smtClean="0"/>
              <a:t>주회합을</a:t>
            </a:r>
            <a:r>
              <a:rPr lang="ko-KR" altLang="en-US" dirty="0" smtClean="0"/>
              <a:t> 대신할 수 없음</a:t>
            </a:r>
            <a:r>
              <a:rPr lang="en-US" altLang="ko-KR" dirty="0" smtClean="0"/>
              <a:t>(Se.)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⑤ </a:t>
            </a:r>
            <a:r>
              <a:rPr lang="ko-KR" altLang="en-US" dirty="0" smtClean="0"/>
              <a:t>출석 인정</a:t>
            </a:r>
            <a:r>
              <a:rPr lang="en-US" altLang="ko-KR" dirty="0" smtClean="0"/>
              <a:t>(2001.1.19. Se.)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• </a:t>
            </a:r>
            <a:r>
              <a:rPr lang="ko-KR" altLang="en-US" dirty="0" smtClean="0"/>
              <a:t>평의회가 주관하는 </a:t>
            </a:r>
            <a:r>
              <a:rPr lang="ko-KR" altLang="en-US" dirty="0" err="1" smtClean="0"/>
              <a:t>레지오의</a:t>
            </a:r>
            <a:r>
              <a:rPr lang="ko-KR" altLang="en-US" dirty="0" smtClean="0"/>
              <a:t> 제반 교육이나 피정</a:t>
            </a:r>
            <a:r>
              <a:rPr lang="en-US" altLang="ko-KR" dirty="0" smtClean="0"/>
              <a:t>‧</a:t>
            </a:r>
            <a:r>
              <a:rPr lang="ko-KR" altLang="en-US" dirty="0" smtClean="0"/>
              <a:t>회의 및 행사 참석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• </a:t>
            </a:r>
            <a:r>
              <a:rPr lang="ko-KR" altLang="en-US" dirty="0" smtClean="0"/>
              <a:t>평의회의 지명에 의한 다른 </a:t>
            </a:r>
            <a:r>
              <a:rPr lang="ko-KR" altLang="en-US" dirty="0" err="1" smtClean="0"/>
              <a:t>쁘레시디움이나</a:t>
            </a:r>
            <a:r>
              <a:rPr lang="ko-KR" altLang="en-US" dirty="0" smtClean="0"/>
              <a:t> 다른 평의회 방문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⑥ </a:t>
            </a:r>
            <a:r>
              <a:rPr lang="ko-KR" altLang="en-US" dirty="0" smtClean="0"/>
              <a:t>타 </a:t>
            </a:r>
            <a:r>
              <a:rPr lang="ko-KR" altLang="en-US" dirty="0" err="1" smtClean="0"/>
              <a:t>쁘레시디움의</a:t>
            </a:r>
            <a:r>
              <a:rPr lang="ko-KR" altLang="en-US" dirty="0" smtClean="0"/>
              <a:t> 참관은 출석으로 불인정 </a:t>
            </a:r>
            <a:r>
              <a:rPr lang="en-US" altLang="ko-KR" dirty="0" smtClean="0"/>
              <a:t>(</a:t>
            </a:r>
            <a:r>
              <a:rPr lang="ko-KR" altLang="en-US" dirty="0" smtClean="0"/>
              <a:t>마산 </a:t>
            </a:r>
            <a:r>
              <a:rPr lang="en-US" altLang="ko-KR" dirty="0" smtClean="0"/>
              <a:t>Re.)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ko-KR" altLang="en-US" dirty="0" smtClean="0"/>
              <a:t>⑦</a:t>
            </a:r>
            <a:r>
              <a:rPr lang="en-US" altLang="ko-KR" dirty="0" smtClean="0"/>
              <a:t> </a:t>
            </a:r>
            <a:r>
              <a:rPr lang="ko-KR" altLang="en-US" dirty="0" smtClean="0"/>
              <a:t>협조단원으로 이동시켜 봉사함이 바람직한 단원 </a:t>
            </a:r>
            <a:r>
              <a:rPr lang="en-US" altLang="ko-KR" dirty="0" smtClean="0"/>
              <a:t>(Con.)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• </a:t>
            </a:r>
            <a:r>
              <a:rPr lang="ko-KR" altLang="en-US" dirty="0" smtClean="0"/>
              <a:t>타당한 이유 없이 습관적 결석 잦은 단원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• </a:t>
            </a:r>
            <a:r>
              <a:rPr lang="ko-KR" altLang="en-US" dirty="0" smtClean="0"/>
              <a:t>주간활동 의무를 잘 채우지 못하는 단원</a:t>
            </a:r>
            <a:endParaRPr lang="en-US" altLang="ko-KR" dirty="0" smtClean="0"/>
          </a:p>
        </p:txBody>
      </p:sp>
      <p:sp>
        <p:nvSpPr>
          <p:cNvPr id="24883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D96D60-C073-4B01-A951-CE56698A4712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b="1" dirty="0" smtClean="0"/>
              <a:t>1) </a:t>
            </a:r>
            <a:r>
              <a:rPr lang="ko-KR" altLang="en-US" b="1" dirty="0" smtClean="0"/>
              <a:t>일반사항</a:t>
            </a:r>
            <a:endParaRPr lang="en-US" altLang="ko-KR" b="1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① </a:t>
            </a:r>
            <a:r>
              <a:rPr lang="ko-KR" altLang="en-US" dirty="0" smtClean="0"/>
              <a:t>모든 단원들은 순명과 충성으로 </a:t>
            </a:r>
            <a:r>
              <a:rPr lang="ko-KR" altLang="en-US" dirty="0" err="1" smtClean="0"/>
              <a:t>주회합을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존중해야함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② </a:t>
            </a:r>
            <a:r>
              <a:rPr lang="ko-KR" altLang="en-US" dirty="0" err="1" smtClean="0"/>
              <a:t>주회합</a:t>
            </a:r>
            <a:r>
              <a:rPr lang="ko-KR" altLang="en-US" dirty="0" smtClean="0"/>
              <a:t> 참석은 </a:t>
            </a:r>
            <a:r>
              <a:rPr lang="ko-KR" altLang="en-US" dirty="0" err="1" smtClean="0"/>
              <a:t>레지오의</a:t>
            </a:r>
            <a:r>
              <a:rPr lang="ko-KR" altLang="en-US" dirty="0" smtClean="0"/>
              <a:t> 으뜸가는 의무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③ </a:t>
            </a:r>
            <a:r>
              <a:rPr lang="ko-KR" altLang="en-US" dirty="0" smtClean="0"/>
              <a:t>회합 장소 및 시간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밝고 쾌적한 장소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단원들이 편리한 시간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④ </a:t>
            </a:r>
            <a:r>
              <a:rPr lang="ko-KR" altLang="en-US" dirty="0" err="1" smtClean="0"/>
              <a:t>쁘레시디움은</a:t>
            </a:r>
            <a:r>
              <a:rPr lang="ko-KR" altLang="en-US" dirty="0" smtClean="0"/>
              <a:t> 매주 </a:t>
            </a:r>
            <a:r>
              <a:rPr lang="ko-KR" altLang="en-US" dirty="0" err="1" smtClean="0"/>
              <a:t>주회합을</a:t>
            </a:r>
            <a:r>
              <a:rPr lang="ko-KR" altLang="en-US" dirty="0" smtClean="0"/>
              <a:t> 가져야 함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• </a:t>
            </a:r>
            <a:r>
              <a:rPr lang="ko-KR" altLang="en-US" dirty="0" smtClean="0"/>
              <a:t>정해진 날짜에 회합을 가질 수 없는 경우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다른 날로 옮겨서 </a:t>
            </a:r>
            <a:r>
              <a:rPr lang="ko-KR" altLang="en-US" dirty="0" err="1" smtClean="0"/>
              <a:t>주회합</a:t>
            </a:r>
            <a:r>
              <a:rPr lang="ko-KR" altLang="en-US" dirty="0" smtClean="0"/>
              <a:t> 개최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• </a:t>
            </a:r>
            <a:r>
              <a:rPr lang="ko-KR" altLang="en-US" dirty="0" err="1" smtClean="0"/>
              <a:t>쁘레시디움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주회합</a:t>
            </a:r>
            <a:r>
              <a:rPr lang="ko-KR" altLang="en-US" dirty="0" smtClean="0"/>
              <a:t> 일시나 장소 </a:t>
            </a:r>
            <a:r>
              <a:rPr lang="ko-KR" altLang="en-US" dirty="0" err="1" smtClean="0"/>
              <a:t>변경시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꾸리아에</a:t>
            </a:r>
            <a:r>
              <a:rPr lang="ko-KR" altLang="en-US" dirty="0" smtClean="0"/>
              <a:t> 사전 보고 및 승인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• </a:t>
            </a:r>
            <a:r>
              <a:rPr lang="ko-KR" altLang="en-US" dirty="0" smtClean="0"/>
              <a:t>가정 </a:t>
            </a:r>
            <a:r>
              <a:rPr lang="ko-KR" altLang="en-US" dirty="0" err="1" smtClean="0"/>
              <a:t>주회합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본당의 신축이나 개축으로 인하여 </a:t>
            </a:r>
            <a:r>
              <a:rPr lang="ko-KR" altLang="en-US" dirty="0" err="1" smtClean="0"/>
              <a:t>회합실이</a:t>
            </a:r>
            <a:r>
              <a:rPr lang="ko-KR" altLang="en-US" dirty="0" smtClean="0"/>
              <a:t> 없을 경우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• </a:t>
            </a:r>
            <a:r>
              <a:rPr lang="ko-KR" altLang="en-US" dirty="0" err="1" smtClean="0"/>
              <a:t>레지오의</a:t>
            </a:r>
            <a:r>
              <a:rPr lang="ko-KR" altLang="en-US" dirty="0" smtClean="0"/>
              <a:t> </a:t>
            </a:r>
            <a:r>
              <a:rPr lang="en-US" altLang="ko-KR" dirty="0" smtClean="0"/>
              <a:t>5</a:t>
            </a:r>
            <a:r>
              <a:rPr lang="ko-KR" altLang="en-US" dirty="0" smtClean="0"/>
              <a:t>대 행사</a:t>
            </a:r>
            <a:r>
              <a:rPr lang="en-US" altLang="ko-KR" dirty="0" smtClean="0"/>
              <a:t> </a:t>
            </a:r>
            <a:r>
              <a:rPr lang="ko-KR" altLang="en-US" dirty="0" smtClean="0"/>
              <a:t>중 어느 것도 </a:t>
            </a:r>
            <a:r>
              <a:rPr lang="ko-KR" altLang="en-US" dirty="0" err="1" smtClean="0"/>
              <a:t>주회합을</a:t>
            </a:r>
            <a:r>
              <a:rPr lang="ko-KR" altLang="en-US" dirty="0" smtClean="0"/>
              <a:t> 대신할 수 없음</a:t>
            </a:r>
            <a:r>
              <a:rPr lang="en-US" altLang="ko-KR" dirty="0" smtClean="0"/>
              <a:t>(Se.)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⑤ </a:t>
            </a:r>
            <a:r>
              <a:rPr lang="ko-KR" altLang="en-US" dirty="0" smtClean="0"/>
              <a:t>출석 인정</a:t>
            </a:r>
            <a:r>
              <a:rPr lang="en-US" altLang="ko-KR" dirty="0" smtClean="0"/>
              <a:t>(2001.1.19. Se.)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• </a:t>
            </a:r>
            <a:r>
              <a:rPr lang="ko-KR" altLang="en-US" dirty="0" smtClean="0"/>
              <a:t>평의회가 주관하는 </a:t>
            </a:r>
            <a:r>
              <a:rPr lang="ko-KR" altLang="en-US" dirty="0" err="1" smtClean="0"/>
              <a:t>레지오의</a:t>
            </a:r>
            <a:r>
              <a:rPr lang="ko-KR" altLang="en-US" dirty="0" smtClean="0"/>
              <a:t> 제반 교육이나 피정</a:t>
            </a:r>
            <a:r>
              <a:rPr lang="en-US" altLang="ko-KR" dirty="0" smtClean="0"/>
              <a:t>‧</a:t>
            </a:r>
            <a:r>
              <a:rPr lang="ko-KR" altLang="en-US" dirty="0" smtClean="0"/>
              <a:t>회의 및 행사 참석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• </a:t>
            </a:r>
            <a:r>
              <a:rPr lang="ko-KR" altLang="en-US" dirty="0" smtClean="0"/>
              <a:t>평의회의 지명에 의한 다른 </a:t>
            </a:r>
            <a:r>
              <a:rPr lang="ko-KR" altLang="en-US" dirty="0" err="1" smtClean="0"/>
              <a:t>쁘레시디움이나</a:t>
            </a:r>
            <a:r>
              <a:rPr lang="ko-KR" altLang="en-US" dirty="0" smtClean="0"/>
              <a:t> 다른 평의회 방문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⑥ </a:t>
            </a:r>
            <a:r>
              <a:rPr lang="ko-KR" altLang="en-US" dirty="0" smtClean="0"/>
              <a:t>타 </a:t>
            </a:r>
            <a:r>
              <a:rPr lang="ko-KR" altLang="en-US" dirty="0" err="1" smtClean="0"/>
              <a:t>쁘레시디움의</a:t>
            </a:r>
            <a:r>
              <a:rPr lang="ko-KR" altLang="en-US" dirty="0" smtClean="0"/>
              <a:t> 참관은 출석으로 불인정 </a:t>
            </a:r>
            <a:r>
              <a:rPr lang="en-US" altLang="ko-KR" dirty="0" smtClean="0"/>
              <a:t>(</a:t>
            </a:r>
            <a:r>
              <a:rPr lang="ko-KR" altLang="en-US" dirty="0" smtClean="0"/>
              <a:t>마산 </a:t>
            </a:r>
            <a:r>
              <a:rPr lang="en-US" altLang="ko-KR" dirty="0" smtClean="0"/>
              <a:t>Re.)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ko-KR" altLang="en-US" dirty="0" smtClean="0"/>
              <a:t>⑦</a:t>
            </a:r>
            <a:r>
              <a:rPr lang="en-US" altLang="ko-KR" dirty="0" smtClean="0"/>
              <a:t> </a:t>
            </a:r>
            <a:r>
              <a:rPr lang="ko-KR" altLang="en-US" dirty="0" smtClean="0"/>
              <a:t>협조단원으로 이동시켜 봉사함이 바람직한 단원 </a:t>
            </a:r>
            <a:r>
              <a:rPr lang="en-US" altLang="ko-KR" dirty="0" smtClean="0"/>
              <a:t>(Con.)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• </a:t>
            </a:r>
            <a:r>
              <a:rPr lang="ko-KR" altLang="en-US" dirty="0" smtClean="0"/>
              <a:t>타당한 이유 없이 습관적 결석 잦은 단원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• </a:t>
            </a:r>
            <a:r>
              <a:rPr lang="ko-KR" altLang="en-US" dirty="0" smtClean="0"/>
              <a:t>주간활동 의무를 잘 채우지 못하는 단원</a:t>
            </a:r>
            <a:endParaRPr lang="en-US" altLang="ko-KR" dirty="0" smtClean="0"/>
          </a:p>
        </p:txBody>
      </p:sp>
      <p:sp>
        <p:nvSpPr>
          <p:cNvPr id="24883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D96D60-C073-4B01-A951-CE56698A4712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b="1" dirty="0" smtClean="0"/>
              <a:t>4) </a:t>
            </a:r>
            <a:r>
              <a:rPr lang="ko-KR" altLang="en-US" b="1" dirty="0" smtClean="0"/>
              <a:t>묵주기도</a:t>
            </a:r>
            <a:endParaRPr lang="en-US" altLang="ko-KR" b="1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● </a:t>
            </a:r>
            <a:r>
              <a:rPr lang="ko-KR" altLang="en-US" dirty="0" smtClean="0"/>
              <a:t>지향 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레지오의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모후이신</a:t>
            </a:r>
            <a:r>
              <a:rPr lang="ko-KR" altLang="en-US" dirty="0" smtClean="0"/>
              <a:t> 복되신 동정 성모님의 지향을 위해 바침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>
                <a:sym typeface="Wingdings" pitchFamily="2" charset="2"/>
              </a:rPr>
              <a:t>  ☞ </a:t>
            </a:r>
            <a:r>
              <a:rPr lang="ko-KR" altLang="en-US" dirty="0" smtClean="0"/>
              <a:t>개인자격으로 바칠 때에는 개인지향 을 둘 수 있음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● </a:t>
            </a:r>
            <a:r>
              <a:rPr lang="ko-KR" altLang="en-US" dirty="0" smtClean="0"/>
              <a:t>신비</a:t>
            </a:r>
            <a:r>
              <a:rPr lang="en-US" altLang="ko-KR" dirty="0" smtClean="0"/>
              <a:t>(</a:t>
            </a:r>
            <a:r>
              <a:rPr lang="ko-KR" altLang="en-US" dirty="0" smtClean="0"/>
              <a:t>현의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결정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전례시기 및</a:t>
            </a:r>
            <a:r>
              <a:rPr lang="en-US" altLang="ko-KR" dirty="0" smtClean="0"/>
              <a:t> </a:t>
            </a:r>
            <a:r>
              <a:rPr lang="ko-KR" altLang="en-US" dirty="0" smtClean="0"/>
              <a:t> 요일의 제약을 받지 않음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● </a:t>
            </a:r>
            <a:r>
              <a:rPr lang="ko-KR" altLang="en-US" dirty="0" smtClean="0"/>
              <a:t>전례주기 따른 묵주기도의 경우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영적지도자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불참시</a:t>
            </a:r>
            <a:r>
              <a:rPr lang="ko-KR" altLang="en-US" dirty="0" smtClean="0"/>
              <a:t> 단장</a:t>
            </a:r>
            <a:r>
              <a:rPr lang="en-US" altLang="ko-KR" dirty="0" smtClean="0"/>
              <a:t>)</a:t>
            </a:r>
            <a:r>
              <a:rPr lang="ko-KR" altLang="en-US" dirty="0" smtClean="0"/>
              <a:t>가 결정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  ① </a:t>
            </a:r>
            <a:r>
              <a:rPr lang="ko-KR" altLang="en-US" dirty="0" smtClean="0"/>
              <a:t>대림시기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환희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사순시기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고통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부활시기</a:t>
            </a:r>
            <a:r>
              <a:rPr lang="en-US" altLang="ko-KR" dirty="0" smtClean="0"/>
              <a:t>: </a:t>
            </a:r>
            <a:r>
              <a:rPr lang="ko-KR" altLang="en-US" dirty="0" smtClean="0"/>
              <a:t>영광 등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>
                <a:sym typeface="Wingdings" pitchFamily="2" charset="2"/>
              </a:rPr>
              <a:t>  ② </a:t>
            </a:r>
            <a:r>
              <a:rPr lang="ko-KR" altLang="en-US" dirty="0" smtClean="0"/>
              <a:t>첫째 주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환희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둘째 주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빛</a:t>
            </a:r>
            <a:r>
              <a:rPr lang="en-US" altLang="ko-KR" dirty="0" smtClean="0"/>
              <a:t>, </a:t>
            </a:r>
            <a:r>
              <a:rPr lang="ko-KR" altLang="en-US" dirty="0" smtClean="0"/>
              <a:t>셋째 주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고통</a:t>
            </a:r>
            <a:r>
              <a:rPr lang="en-US" altLang="ko-KR" dirty="0" smtClean="0"/>
              <a:t>, </a:t>
            </a:r>
            <a:r>
              <a:rPr lang="ko-KR" altLang="en-US" dirty="0" smtClean="0"/>
              <a:t>넷째 주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영광 등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>
                <a:sym typeface="Wingdings" pitchFamily="2" charset="2"/>
              </a:rPr>
              <a:t>  ③ </a:t>
            </a:r>
            <a:r>
              <a:rPr lang="ko-KR" altLang="en-US" dirty="0" smtClean="0"/>
              <a:t>파티마의 </a:t>
            </a:r>
            <a:r>
              <a:rPr lang="ko-KR" altLang="en-US" dirty="0" err="1" smtClean="0"/>
              <a:t>구원송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레지오</a:t>
            </a:r>
            <a:r>
              <a:rPr lang="ko-KR" altLang="en-US" dirty="0" smtClean="0"/>
              <a:t> 모든 회합에서 </a:t>
            </a:r>
            <a:r>
              <a:rPr lang="ko-KR" altLang="en-US" dirty="0" err="1" smtClean="0"/>
              <a:t>구원송을</a:t>
            </a:r>
            <a:r>
              <a:rPr lang="ko-KR" altLang="en-US" dirty="0" smtClean="0"/>
              <a:t> 바치지 않기로 결정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      </a:t>
            </a:r>
            <a:r>
              <a:rPr lang="ko-KR" altLang="en-US" dirty="0" err="1" smtClean="0"/>
              <a:t>그외</a:t>
            </a:r>
            <a:r>
              <a:rPr lang="ko-KR" altLang="en-US" dirty="0" smtClean="0"/>
              <a:t> 경우에 단원 자유의사에 따름</a:t>
            </a:r>
          </a:p>
        </p:txBody>
      </p:sp>
      <p:sp>
        <p:nvSpPr>
          <p:cNvPr id="25395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EE58BE-DFF7-4667-B890-B88EF290942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b="1" dirty="0" smtClean="0"/>
              <a:t>4) </a:t>
            </a:r>
            <a:r>
              <a:rPr lang="ko-KR" altLang="en-US" b="1" dirty="0" smtClean="0"/>
              <a:t>묵주기도</a:t>
            </a:r>
            <a:endParaRPr lang="en-US" altLang="ko-KR" b="1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● </a:t>
            </a:r>
            <a:r>
              <a:rPr lang="ko-KR" altLang="en-US" dirty="0" smtClean="0"/>
              <a:t>지향 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레지오의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모후이신</a:t>
            </a:r>
            <a:r>
              <a:rPr lang="ko-KR" altLang="en-US" dirty="0" smtClean="0"/>
              <a:t> 복되신 동정 성모님의 지향을 위해 바침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>
                <a:sym typeface="Wingdings" pitchFamily="2" charset="2"/>
              </a:rPr>
              <a:t>  ☞ </a:t>
            </a:r>
            <a:r>
              <a:rPr lang="ko-KR" altLang="en-US" dirty="0" smtClean="0"/>
              <a:t>개인자격으로 바칠 때에는 개인지향 을 둘 수 있음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● </a:t>
            </a:r>
            <a:r>
              <a:rPr lang="ko-KR" altLang="en-US" dirty="0" smtClean="0"/>
              <a:t>신비</a:t>
            </a:r>
            <a:r>
              <a:rPr lang="en-US" altLang="ko-KR" dirty="0" smtClean="0"/>
              <a:t>(</a:t>
            </a:r>
            <a:r>
              <a:rPr lang="ko-KR" altLang="en-US" dirty="0" smtClean="0"/>
              <a:t>현의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결정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전례시기 및</a:t>
            </a:r>
            <a:r>
              <a:rPr lang="en-US" altLang="ko-KR" dirty="0" smtClean="0"/>
              <a:t> </a:t>
            </a:r>
            <a:r>
              <a:rPr lang="ko-KR" altLang="en-US" dirty="0" smtClean="0"/>
              <a:t> 요일의 제약을 받지 않음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● </a:t>
            </a:r>
            <a:r>
              <a:rPr lang="ko-KR" altLang="en-US" dirty="0" smtClean="0"/>
              <a:t>전례주기 따른 묵주기도의 경우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영적지도자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불참시</a:t>
            </a:r>
            <a:r>
              <a:rPr lang="ko-KR" altLang="en-US" dirty="0" smtClean="0"/>
              <a:t> 단장</a:t>
            </a:r>
            <a:r>
              <a:rPr lang="en-US" altLang="ko-KR" dirty="0" smtClean="0"/>
              <a:t>)</a:t>
            </a:r>
            <a:r>
              <a:rPr lang="ko-KR" altLang="en-US" dirty="0" smtClean="0"/>
              <a:t>가 결정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  ① </a:t>
            </a:r>
            <a:r>
              <a:rPr lang="ko-KR" altLang="en-US" dirty="0" smtClean="0"/>
              <a:t>대림시기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환희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사순시기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고통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부활시기</a:t>
            </a:r>
            <a:r>
              <a:rPr lang="en-US" altLang="ko-KR" dirty="0" smtClean="0"/>
              <a:t>: </a:t>
            </a:r>
            <a:r>
              <a:rPr lang="ko-KR" altLang="en-US" dirty="0" smtClean="0"/>
              <a:t>영광 등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>
                <a:sym typeface="Wingdings" pitchFamily="2" charset="2"/>
              </a:rPr>
              <a:t>  ② </a:t>
            </a:r>
            <a:r>
              <a:rPr lang="ko-KR" altLang="en-US" dirty="0" smtClean="0"/>
              <a:t>첫째 주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환희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둘째 주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빛</a:t>
            </a:r>
            <a:r>
              <a:rPr lang="en-US" altLang="ko-KR" dirty="0" smtClean="0"/>
              <a:t>, </a:t>
            </a:r>
            <a:r>
              <a:rPr lang="ko-KR" altLang="en-US" dirty="0" smtClean="0"/>
              <a:t>셋째 주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고통</a:t>
            </a:r>
            <a:r>
              <a:rPr lang="en-US" altLang="ko-KR" dirty="0" smtClean="0"/>
              <a:t>, </a:t>
            </a:r>
            <a:r>
              <a:rPr lang="ko-KR" altLang="en-US" dirty="0" smtClean="0"/>
              <a:t>넷째 주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영광 등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>
                <a:sym typeface="Wingdings" pitchFamily="2" charset="2"/>
              </a:rPr>
              <a:t>  ③ </a:t>
            </a:r>
            <a:r>
              <a:rPr lang="ko-KR" altLang="en-US" dirty="0" smtClean="0"/>
              <a:t>파티마의 </a:t>
            </a:r>
            <a:r>
              <a:rPr lang="ko-KR" altLang="en-US" dirty="0" err="1" smtClean="0"/>
              <a:t>구원송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레지오</a:t>
            </a:r>
            <a:r>
              <a:rPr lang="ko-KR" altLang="en-US" dirty="0" smtClean="0"/>
              <a:t> 모든 회합에서 </a:t>
            </a:r>
            <a:r>
              <a:rPr lang="ko-KR" altLang="en-US" dirty="0" err="1" smtClean="0"/>
              <a:t>구원송을</a:t>
            </a:r>
            <a:r>
              <a:rPr lang="ko-KR" altLang="en-US" dirty="0" smtClean="0"/>
              <a:t> 바치지 않기로 결정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      </a:t>
            </a:r>
            <a:r>
              <a:rPr lang="ko-KR" altLang="en-US" dirty="0" err="1" smtClean="0"/>
              <a:t>그외</a:t>
            </a:r>
            <a:r>
              <a:rPr lang="ko-KR" altLang="en-US" dirty="0" smtClean="0"/>
              <a:t> 경우에 단원 자유의사에 따름</a:t>
            </a:r>
          </a:p>
        </p:txBody>
      </p:sp>
      <p:sp>
        <p:nvSpPr>
          <p:cNvPr id="25395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EE58BE-DFF7-4667-B890-B88EF290942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39775"/>
            <a:ext cx="4935537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9619" name="슬라이드 노트 개체 틀 2"/>
          <p:cNvSpPr>
            <a:spLocks noGrp="1"/>
          </p:cNvSpPr>
          <p:nvPr>
            <p:ph type="body" idx="1"/>
          </p:nvPr>
        </p:nvSpPr>
        <p:spPr bwMode="auto">
          <a:xfrm>
            <a:off x="673100" y="4686300"/>
            <a:ext cx="5647109" cy="444023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b="1" dirty="0" smtClean="0"/>
              <a:t>17) </a:t>
            </a:r>
            <a:r>
              <a:rPr lang="ko-KR" altLang="en-US" b="1" dirty="0" smtClean="0"/>
              <a:t>활동배당</a:t>
            </a:r>
            <a:endParaRPr lang="en-US" altLang="ko-KR" b="1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● </a:t>
            </a:r>
            <a:r>
              <a:rPr lang="ko-KR" altLang="en-US" dirty="0" smtClean="0"/>
              <a:t>단장은 활동 계획서</a:t>
            </a:r>
            <a:r>
              <a:rPr lang="en-US" altLang="ko-KR" dirty="0" smtClean="0"/>
              <a:t>(</a:t>
            </a:r>
            <a:r>
              <a:rPr lang="ko-KR" altLang="en-US" dirty="0" smtClean="0"/>
              <a:t>단장 계획서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의거하여 배당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● </a:t>
            </a:r>
            <a:r>
              <a:rPr lang="ko-KR" altLang="en-US" dirty="0" smtClean="0"/>
              <a:t>조별</a:t>
            </a:r>
            <a:r>
              <a:rPr lang="en-US" altLang="ko-KR" dirty="0" smtClean="0"/>
              <a:t> (2</a:t>
            </a:r>
            <a:r>
              <a:rPr lang="ko-KR" altLang="en-US" dirty="0" smtClean="0"/>
              <a:t>인 </a:t>
            </a:r>
            <a:r>
              <a:rPr lang="en-US" altLang="ko-KR" dirty="0" smtClean="0"/>
              <a:t>1</a:t>
            </a:r>
            <a:r>
              <a:rPr lang="ko-KR" altLang="en-US" dirty="0" smtClean="0"/>
              <a:t>조</a:t>
            </a:r>
            <a:r>
              <a:rPr lang="en-US" altLang="ko-KR" dirty="0" smtClean="0"/>
              <a:t>)</a:t>
            </a:r>
            <a:r>
              <a:rPr lang="ko-KR" altLang="en-US" dirty="0" smtClean="0"/>
              <a:t> 활동 배당 </a:t>
            </a:r>
            <a:r>
              <a:rPr lang="en-US" altLang="ko-KR" dirty="0" smtClean="0"/>
              <a:t>(</a:t>
            </a:r>
            <a:r>
              <a:rPr lang="ko-KR" altLang="en-US" dirty="0" smtClean="0"/>
              <a:t>개인 수행 활동 배당 가능</a:t>
            </a:r>
            <a:r>
              <a:rPr lang="en-US" altLang="ko-KR" dirty="0" smtClean="0"/>
              <a:t>)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● </a:t>
            </a:r>
            <a:r>
              <a:rPr lang="ko-KR" altLang="en-US" dirty="0" smtClean="0"/>
              <a:t>한 주간에 최소한 </a:t>
            </a:r>
            <a:r>
              <a:rPr lang="en-US" altLang="ko-KR" dirty="0" smtClean="0"/>
              <a:t>2</a:t>
            </a:r>
            <a:r>
              <a:rPr lang="ko-KR" altLang="en-US" dirty="0" smtClean="0"/>
              <a:t>시간의 활동</a:t>
            </a:r>
            <a:r>
              <a:rPr lang="en-US" altLang="ko-KR" dirty="0" smtClean="0"/>
              <a:t> </a:t>
            </a:r>
            <a:r>
              <a:rPr lang="ko-KR" altLang="en-US" dirty="0" smtClean="0"/>
              <a:t>의무 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☞ </a:t>
            </a:r>
            <a:r>
              <a:rPr lang="ko-KR" altLang="en-US" dirty="0" smtClean="0"/>
              <a:t>개인 및 교구평의회의 배당 기도나 신심행위 및 특별기도는 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   2</a:t>
            </a:r>
            <a:r>
              <a:rPr lang="ko-KR" altLang="en-US" dirty="0" smtClean="0"/>
              <a:t>시간 활동 의무 미포함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● </a:t>
            </a:r>
            <a:r>
              <a:rPr lang="ko-KR" altLang="en-US" dirty="0" smtClean="0"/>
              <a:t>긴급한 활동은</a:t>
            </a:r>
            <a:r>
              <a:rPr lang="en-US" altLang="ko-KR" dirty="0" smtClean="0"/>
              <a:t> </a:t>
            </a:r>
            <a:r>
              <a:rPr lang="ko-KR" altLang="en-US" dirty="0" smtClean="0"/>
              <a:t>先 활동 後 보고 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ko-KR" altLang="en-US" dirty="0" smtClean="0"/>
              <a:t>☞ 연</a:t>
            </a:r>
            <a:r>
              <a:rPr lang="en-US" altLang="ko-KR" dirty="0" smtClean="0"/>
              <a:t>(</a:t>
            </a:r>
            <a:r>
              <a:rPr lang="ko-KR" altLang="en-US" dirty="0" smtClean="0"/>
              <a:t>年</a:t>
            </a:r>
            <a:r>
              <a:rPr lang="en-US" altLang="ko-KR" dirty="0" smtClean="0"/>
              <a:t>) </a:t>
            </a:r>
            <a:r>
              <a:rPr lang="ko-KR" altLang="en-US" dirty="0" smtClean="0"/>
              <a:t>또는 월</a:t>
            </a:r>
            <a:r>
              <a:rPr lang="en-US" altLang="ko-KR" dirty="0" smtClean="0"/>
              <a:t>(</a:t>
            </a:r>
            <a:r>
              <a:rPr lang="ko-KR" altLang="en-US" dirty="0" smtClean="0"/>
              <a:t>月</a:t>
            </a:r>
            <a:r>
              <a:rPr lang="en-US" altLang="ko-KR" dirty="0" smtClean="0"/>
              <a:t>) </a:t>
            </a:r>
            <a:r>
              <a:rPr lang="ko-KR" altLang="en-US" dirty="0" smtClean="0"/>
              <a:t>배당</a:t>
            </a:r>
            <a:r>
              <a:rPr lang="en-US" altLang="ko-KR" dirty="0" smtClean="0"/>
              <a:t> (</a:t>
            </a:r>
            <a:r>
              <a:rPr lang="ko-KR" altLang="en-US" dirty="0" smtClean="0"/>
              <a:t>응급환자</a:t>
            </a:r>
            <a:r>
              <a:rPr lang="en-US" altLang="ko-KR" dirty="0" smtClean="0"/>
              <a:t>/</a:t>
            </a:r>
            <a:r>
              <a:rPr lang="ko-KR" altLang="en-US" dirty="0" smtClean="0"/>
              <a:t>상가 돌봄</a:t>
            </a:r>
            <a:r>
              <a:rPr lang="en-US" altLang="ko-KR" dirty="0" smtClean="0"/>
              <a:t>)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● </a:t>
            </a:r>
            <a:r>
              <a:rPr lang="ko-KR" altLang="en-US" dirty="0" smtClean="0"/>
              <a:t>예비단원 활동 배당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교본 공부 </a:t>
            </a:r>
            <a:r>
              <a:rPr lang="en-US" altLang="ko-KR" dirty="0" smtClean="0"/>
              <a:t> </a:t>
            </a:r>
            <a:endParaRPr lang="ko-KR" altLang="en-US" dirty="0" smtClean="0"/>
          </a:p>
        </p:txBody>
      </p:sp>
      <p:sp>
        <p:nvSpPr>
          <p:cNvPr id="24986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41376E-DB78-4857-A75A-CA5F6D8DADF9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39775"/>
            <a:ext cx="4935537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슬라이드 노트 개체 틀 2"/>
          <p:cNvSpPr>
            <a:spLocks noGrp="1"/>
          </p:cNvSpPr>
          <p:nvPr>
            <p:ph type="body" idx="1"/>
          </p:nvPr>
        </p:nvSpPr>
        <p:spPr bwMode="auto">
          <a:xfrm>
            <a:off x="673100" y="4686300"/>
            <a:ext cx="5575101" cy="444023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endParaRPr lang="ko-KR" altLang="en-US" dirty="0" smtClean="0"/>
          </a:p>
        </p:txBody>
      </p:sp>
      <p:sp>
        <p:nvSpPr>
          <p:cNvPr id="25088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742119-BC48-4339-813D-02B6924049EC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b="1" dirty="0" smtClean="0">
                <a:solidFill>
                  <a:srgbClr val="0000FF"/>
                </a:solidFill>
              </a:rPr>
              <a:t>4. </a:t>
            </a:r>
            <a:r>
              <a:rPr lang="ko-KR" altLang="en-US" b="1" dirty="0" err="1" smtClean="0">
                <a:solidFill>
                  <a:srgbClr val="0000FF"/>
                </a:solidFill>
              </a:rPr>
              <a:t>쁘레시디움의</a:t>
            </a:r>
            <a:r>
              <a:rPr lang="ko-KR" altLang="en-US" b="1" dirty="0" smtClean="0">
                <a:solidFill>
                  <a:srgbClr val="0000FF"/>
                </a:solidFill>
              </a:rPr>
              <a:t> 분단</a:t>
            </a:r>
            <a:endParaRPr lang="en-US" altLang="ko-KR" b="1" dirty="0" smtClean="0">
              <a:solidFill>
                <a:srgbClr val="0000FF"/>
              </a:solidFill>
            </a:endParaRP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smtClean="0"/>
              <a:t>정해진 시간 이내 </a:t>
            </a:r>
            <a:r>
              <a:rPr lang="ko-KR" altLang="en-US" dirty="0" err="1" smtClean="0"/>
              <a:t>주회합</a:t>
            </a:r>
            <a:r>
              <a:rPr lang="ko-KR" altLang="en-US" dirty="0" smtClean="0"/>
              <a:t> 운영에 무리가 있을 경우  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꾸리아의</a:t>
            </a:r>
            <a:r>
              <a:rPr lang="ko-KR" altLang="en-US" dirty="0" smtClean="0"/>
              <a:t> 분단 </a:t>
            </a:r>
            <a:r>
              <a:rPr lang="ko-KR" altLang="en-US" dirty="0" err="1" smtClean="0"/>
              <a:t>요청시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쁘레시디움은</a:t>
            </a:r>
            <a:r>
              <a:rPr lang="ko-KR" altLang="en-US" dirty="0" smtClean="0"/>
              <a:t> 적극 수용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err="1" smtClean="0"/>
              <a:t>꾸리아</a:t>
            </a:r>
            <a:r>
              <a:rPr lang="ko-KR" altLang="en-US" dirty="0" smtClean="0"/>
              <a:t> 및 </a:t>
            </a:r>
            <a:r>
              <a:rPr lang="ko-KR" altLang="en-US" dirty="0" err="1" smtClean="0"/>
              <a:t>영적지도자의</a:t>
            </a:r>
            <a:r>
              <a:rPr lang="ko-KR" altLang="en-US" dirty="0" smtClean="0"/>
              <a:t> 승인 후 분단 추진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smtClean="0"/>
              <a:t>간부 임무를 수행할 단원의 합리적 안배 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smtClean="0"/>
              <a:t>작은 규모의 무리한 분단을 경계 </a:t>
            </a:r>
            <a:r>
              <a:rPr lang="en-US" altLang="ko-KR" dirty="0" smtClean="0"/>
              <a:t>(</a:t>
            </a:r>
            <a:r>
              <a:rPr lang="ko-KR" altLang="en-US" dirty="0" smtClean="0"/>
              <a:t>단원분열</a:t>
            </a:r>
            <a:r>
              <a:rPr lang="en-US" altLang="ko-KR" dirty="0" smtClean="0"/>
              <a:t>,</a:t>
            </a:r>
            <a:r>
              <a:rPr lang="ko-KR" altLang="en-US" dirty="0" smtClean="0"/>
              <a:t>조직 와해</a:t>
            </a:r>
            <a:r>
              <a:rPr lang="en-US" altLang="ko-KR" dirty="0" smtClean="0"/>
              <a:t>) (1996.1 Con.)</a:t>
            </a: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endParaRPr lang="en-US" altLang="ko-KR" b="1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b="1" dirty="0" smtClean="0">
                <a:solidFill>
                  <a:srgbClr val="0000FF"/>
                </a:solidFill>
              </a:rPr>
              <a:t>5. </a:t>
            </a:r>
            <a:r>
              <a:rPr lang="ko-KR" altLang="en-US" b="1" dirty="0" err="1" smtClean="0">
                <a:solidFill>
                  <a:srgbClr val="0000FF"/>
                </a:solidFill>
              </a:rPr>
              <a:t>쁘레시디움의</a:t>
            </a:r>
            <a:r>
              <a:rPr lang="ko-KR" altLang="en-US" b="1" dirty="0" smtClean="0">
                <a:solidFill>
                  <a:srgbClr val="0000FF"/>
                </a:solidFill>
              </a:rPr>
              <a:t> 전출</a:t>
            </a:r>
            <a:endParaRPr lang="en-US" altLang="ko-KR" b="1" dirty="0" smtClean="0">
              <a:solidFill>
                <a:srgbClr val="0000FF"/>
              </a:solidFill>
            </a:endParaRP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smtClean="0"/>
              <a:t>본당 분할 </a:t>
            </a:r>
            <a:r>
              <a:rPr lang="ko-KR" altLang="en-US" dirty="0" smtClean="0">
                <a:latin typeface="바탕체"/>
                <a:ea typeface="바탕체"/>
              </a:rPr>
              <a:t>☞ </a:t>
            </a:r>
            <a:r>
              <a:rPr lang="ko-KR" altLang="en-US" b="1" dirty="0" err="1" smtClean="0"/>
              <a:t>쁘레시디움</a:t>
            </a:r>
            <a:r>
              <a:rPr lang="ko-KR" altLang="en-US" b="1" dirty="0" smtClean="0"/>
              <a:t> 단위 전출 원칙</a:t>
            </a:r>
            <a:endParaRPr lang="en-US" altLang="ko-KR" b="1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</a:t>
            </a:r>
            <a:r>
              <a:rPr lang="en-US" altLang="ko-KR" dirty="0" smtClean="0">
                <a:sym typeface="Wingdings"/>
              </a:rPr>
              <a:t> </a:t>
            </a:r>
            <a:r>
              <a:rPr lang="ko-KR" altLang="en-US" dirty="0" err="1" smtClean="0">
                <a:sym typeface="Wingdings"/>
              </a:rPr>
              <a:t>쁘레시디움</a:t>
            </a:r>
            <a:r>
              <a:rPr lang="ko-KR" altLang="en-US" dirty="0" smtClean="0">
                <a:sym typeface="Wingdings"/>
              </a:rPr>
              <a:t> 단위 전출 불가 </a:t>
            </a:r>
            <a:r>
              <a:rPr lang="ko-KR" altLang="en-US" dirty="0" smtClean="0">
                <a:latin typeface="바탕체"/>
                <a:ea typeface="바탕체"/>
              </a:rPr>
              <a:t>☞ </a:t>
            </a:r>
            <a:r>
              <a:rPr lang="ko-KR" altLang="en-US" b="1" dirty="0" smtClean="0"/>
              <a:t>단원 개인별 전출 및 이탈 방지 지속 관리</a:t>
            </a: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</a:t>
            </a:r>
            <a:r>
              <a:rPr lang="ko-KR" altLang="en-US" dirty="0" smtClean="0"/>
              <a:t> 전출 </a:t>
            </a:r>
            <a:r>
              <a:rPr lang="ko-KR" altLang="en-US" dirty="0" err="1" smtClean="0"/>
              <a:t>쁘레시디움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주회합</a:t>
            </a:r>
            <a:r>
              <a:rPr lang="ko-KR" altLang="en-US" dirty="0" smtClean="0"/>
              <a:t> 차수 </a:t>
            </a:r>
            <a:r>
              <a:rPr lang="ko-KR" altLang="en-US" dirty="0" smtClean="0">
                <a:latin typeface="바탕체"/>
                <a:ea typeface="바탕체"/>
              </a:rPr>
              <a:t>☞ </a:t>
            </a:r>
            <a:r>
              <a:rPr lang="ko-KR" altLang="en-US" b="1" dirty="0" smtClean="0"/>
              <a:t>원래 차수 유지</a:t>
            </a: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smtClean="0"/>
              <a:t>전출 </a:t>
            </a:r>
            <a:r>
              <a:rPr lang="ko-KR" altLang="en-US" dirty="0" err="1" smtClean="0"/>
              <a:t>쁘레시디움</a:t>
            </a:r>
            <a:r>
              <a:rPr lang="ko-KR" altLang="en-US" dirty="0" smtClean="0"/>
              <a:t> 이름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비품</a:t>
            </a:r>
            <a:r>
              <a:rPr lang="en-US" altLang="ko-KR" dirty="0" smtClean="0"/>
              <a:t>(</a:t>
            </a:r>
            <a:r>
              <a:rPr lang="ko-KR" altLang="en-US" dirty="0" smtClean="0"/>
              <a:t>성모상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벡실리움</a:t>
            </a:r>
            <a:r>
              <a:rPr lang="en-US" altLang="ko-KR" dirty="0" smtClean="0"/>
              <a:t>), </a:t>
            </a:r>
            <a:r>
              <a:rPr lang="ko-KR" altLang="en-US" dirty="0" smtClean="0"/>
              <a:t>제반 서류 </a:t>
            </a:r>
            <a:r>
              <a:rPr lang="ko-KR" altLang="en-US" dirty="0" smtClean="0">
                <a:latin typeface="바탕체"/>
                <a:ea typeface="바탕체"/>
              </a:rPr>
              <a:t>☞ 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>계속 사용</a:t>
            </a: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err="1" smtClean="0"/>
              <a:t>꾸리아의</a:t>
            </a:r>
            <a:r>
              <a:rPr lang="ko-KR" altLang="en-US" dirty="0" smtClean="0"/>
              <a:t> 자금 지원 및 지속적 관심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b="1" dirty="0" smtClean="0">
                <a:solidFill>
                  <a:srgbClr val="0000FF"/>
                </a:solidFill>
              </a:rPr>
              <a:t>6. </a:t>
            </a:r>
            <a:r>
              <a:rPr lang="ko-KR" altLang="en-US" b="1" dirty="0" err="1" smtClean="0">
                <a:solidFill>
                  <a:srgbClr val="0000FF"/>
                </a:solidFill>
              </a:rPr>
              <a:t>쁘레시디움의</a:t>
            </a:r>
            <a:r>
              <a:rPr lang="ko-KR" altLang="en-US" b="1" dirty="0" smtClean="0">
                <a:solidFill>
                  <a:srgbClr val="0000FF"/>
                </a:solidFill>
              </a:rPr>
              <a:t> 해산</a:t>
            </a:r>
            <a:endParaRPr lang="en-US" altLang="ko-KR" b="1" dirty="0" smtClean="0">
              <a:solidFill>
                <a:srgbClr val="0000FF"/>
              </a:solidFill>
            </a:endParaRP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smtClean="0"/>
              <a:t>정상적인 운영이 불가능한 </a:t>
            </a:r>
            <a:r>
              <a:rPr lang="ko-KR" altLang="en-US" dirty="0" err="1" smtClean="0"/>
              <a:t>쁘레시디움</a:t>
            </a:r>
            <a:r>
              <a:rPr lang="ko-KR" altLang="en-US" dirty="0" smtClean="0"/>
              <a:t> </a:t>
            </a:r>
            <a:r>
              <a:rPr lang="ko-KR" altLang="en-US" dirty="0" smtClean="0">
                <a:latin typeface="바탕체"/>
                <a:ea typeface="바탕체"/>
              </a:rPr>
              <a:t>☞ </a:t>
            </a:r>
            <a:r>
              <a:rPr lang="ko-KR" altLang="en-US" b="1" dirty="0" err="1" smtClean="0"/>
              <a:t>꾸리아의</a:t>
            </a:r>
            <a:r>
              <a:rPr lang="ko-KR" altLang="en-US" b="1" dirty="0" smtClean="0"/>
              <a:t> 해산 결정</a:t>
            </a:r>
            <a:r>
              <a:rPr lang="en-US" altLang="ko-KR" b="1" dirty="0" smtClean="0"/>
              <a:t> (Con.)</a:t>
            </a: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smtClean="0"/>
              <a:t>불완전한 운영 지속 및 개선 부재 </a:t>
            </a:r>
            <a:r>
              <a:rPr lang="ko-KR" altLang="en-US" dirty="0" err="1" smtClean="0"/>
              <a:t>쁘레시디움</a:t>
            </a:r>
            <a:r>
              <a:rPr lang="ko-KR" altLang="en-US" dirty="0" smtClean="0"/>
              <a:t> 과 평의회  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    </a:t>
            </a:r>
            <a:r>
              <a:rPr lang="ko-KR" altLang="en-US" dirty="0" smtClean="0">
                <a:latin typeface="바탕체"/>
                <a:ea typeface="바탕체"/>
              </a:rPr>
              <a:t>☞ </a:t>
            </a:r>
            <a:r>
              <a:rPr lang="ko-KR" altLang="en-US" b="1" dirty="0" err="1" smtClean="0"/>
              <a:t>차상급</a:t>
            </a:r>
            <a:r>
              <a:rPr lang="ko-KR" altLang="en-US" b="1" dirty="0" smtClean="0"/>
              <a:t> 평의회 보고 후 해체 </a:t>
            </a:r>
            <a:r>
              <a:rPr lang="en-US" altLang="ko-KR" b="1" dirty="0" smtClean="0"/>
              <a:t>(1963. 10 </a:t>
            </a:r>
            <a:r>
              <a:rPr lang="ko-KR" altLang="en-US" b="1" dirty="0" err="1" smtClean="0"/>
              <a:t>프랭크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더프</a:t>
            </a:r>
            <a:r>
              <a:rPr lang="en-US" altLang="ko-KR" b="1" dirty="0" smtClean="0"/>
              <a:t>, 1964. 1 Con.)</a:t>
            </a: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smtClean="0"/>
              <a:t>해산된 </a:t>
            </a:r>
            <a:r>
              <a:rPr lang="ko-KR" altLang="en-US" dirty="0" err="1" smtClean="0"/>
              <a:t>쁘레시디움</a:t>
            </a:r>
            <a:r>
              <a:rPr lang="en-US" altLang="ko-KR" dirty="0" smtClean="0"/>
              <a:t>/</a:t>
            </a:r>
            <a:r>
              <a:rPr lang="ko-KR" altLang="en-US" dirty="0" smtClean="0"/>
              <a:t>평의회의 자금 및 자산 소유권 </a:t>
            </a:r>
            <a:r>
              <a:rPr lang="ko-KR" altLang="en-US" dirty="0" smtClean="0">
                <a:latin typeface="바탕체"/>
                <a:ea typeface="바탕체"/>
              </a:rPr>
              <a:t>☞ </a:t>
            </a:r>
            <a:r>
              <a:rPr lang="ko-KR" altLang="en-US" b="1" dirty="0" smtClean="0"/>
              <a:t>직속 상급 평의회 귀속</a:t>
            </a: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endParaRPr lang="en-US" altLang="ko-KR" dirty="0" smtClean="0"/>
          </a:p>
        </p:txBody>
      </p:sp>
      <p:sp>
        <p:nvSpPr>
          <p:cNvPr id="23859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308BA7-55DB-4687-848B-F1147AA5E9B5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39775"/>
            <a:ext cx="4935537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슬라이드 노트 개체 틀 2"/>
          <p:cNvSpPr>
            <a:spLocks noGrp="1"/>
          </p:cNvSpPr>
          <p:nvPr>
            <p:ph type="body" idx="1"/>
          </p:nvPr>
        </p:nvSpPr>
        <p:spPr bwMode="auto">
          <a:xfrm>
            <a:off x="673100" y="4686300"/>
            <a:ext cx="5575101" cy="444023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endParaRPr lang="ko-KR" altLang="en-US" dirty="0" smtClean="0"/>
          </a:p>
        </p:txBody>
      </p:sp>
      <p:sp>
        <p:nvSpPr>
          <p:cNvPr id="25088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742119-BC48-4339-813D-02B6924049EC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39775"/>
            <a:ext cx="4935537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1667" name="슬라이드 노트 개체 틀 2"/>
          <p:cNvSpPr>
            <a:spLocks noGrp="1"/>
          </p:cNvSpPr>
          <p:nvPr>
            <p:ph type="body" idx="1"/>
          </p:nvPr>
        </p:nvSpPr>
        <p:spPr bwMode="auto">
          <a:xfrm>
            <a:off x="673100" y="4686300"/>
            <a:ext cx="5575101" cy="444023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b="1" dirty="0" smtClean="0"/>
              <a:t>17) </a:t>
            </a:r>
            <a:r>
              <a:rPr lang="ko-KR" altLang="en-US" b="1" dirty="0" smtClean="0"/>
              <a:t>활동배당</a:t>
            </a:r>
            <a:endParaRPr lang="en-US" altLang="ko-KR" b="1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● </a:t>
            </a:r>
            <a:r>
              <a:rPr lang="ko-KR" altLang="en-US" dirty="0" err="1" smtClean="0"/>
              <a:t>쁘레시디움</a:t>
            </a:r>
            <a:r>
              <a:rPr lang="ko-KR" altLang="en-US" dirty="0" smtClean="0"/>
              <a:t> 단장의 판단을 요하는 기타 활동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① </a:t>
            </a:r>
            <a:r>
              <a:rPr lang="ko-KR" altLang="en-US" dirty="0" smtClean="0"/>
              <a:t>친인척에 대한 활동 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쁘레시디움</a:t>
            </a:r>
            <a:r>
              <a:rPr lang="ko-KR" altLang="en-US" dirty="0" smtClean="0"/>
              <a:t> 단장의 고유 권한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② </a:t>
            </a:r>
            <a:r>
              <a:rPr lang="ko-KR" altLang="en-US" dirty="0" smtClean="0"/>
              <a:t>본당 소공동체 및 타 단체에서 수행한 활동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쁘레시디움</a:t>
            </a:r>
            <a:r>
              <a:rPr lang="ko-KR" altLang="en-US" dirty="0" smtClean="0"/>
              <a:t> 단장의 고유 권한</a:t>
            </a:r>
            <a:r>
              <a:rPr lang="en-US" altLang="ko-KR" dirty="0" smtClean="0"/>
              <a:t> 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☞ </a:t>
            </a:r>
            <a:r>
              <a:rPr lang="ko-KR" altLang="en-US" dirty="0" err="1" smtClean="0"/>
              <a:t>쁘레시디움에서</a:t>
            </a:r>
            <a:r>
              <a:rPr lang="ko-KR" altLang="en-US" dirty="0" smtClean="0"/>
              <a:t> 배당한 것이면</a:t>
            </a:r>
            <a:r>
              <a:rPr lang="en-US" altLang="ko-KR" dirty="0" smtClean="0"/>
              <a:t> </a:t>
            </a:r>
            <a:r>
              <a:rPr lang="ko-KR" altLang="en-US" dirty="0" smtClean="0"/>
              <a:t>활동 인정</a:t>
            </a:r>
            <a:r>
              <a:rPr lang="en-US" altLang="ko-KR" dirty="0" smtClean="0"/>
              <a:t> 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③ </a:t>
            </a:r>
            <a:r>
              <a:rPr lang="ko-KR" altLang="en-US" dirty="0" err="1" smtClean="0"/>
              <a:t>배당받지않은</a:t>
            </a:r>
            <a:r>
              <a:rPr lang="ko-KR" altLang="en-US" dirty="0" smtClean="0"/>
              <a:t> 자유 활동의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활동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단장의 판단에 따라 활동으로 인정</a:t>
            </a:r>
            <a:r>
              <a:rPr lang="en-US" altLang="ko-KR" dirty="0" smtClean="0"/>
              <a:t> 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④ </a:t>
            </a:r>
            <a:r>
              <a:rPr lang="ko-KR" altLang="en-US" dirty="0" err="1" smtClean="0"/>
              <a:t>쁘레시디움내</a:t>
            </a:r>
            <a:r>
              <a:rPr lang="ko-KR" altLang="en-US" dirty="0" smtClean="0"/>
              <a:t> 고통 중의 단원 방문 활동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활동 배당 가능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ko-KR" altLang="ko-KR" dirty="0" smtClean="0"/>
              <a:t>⑤</a:t>
            </a:r>
            <a:r>
              <a:rPr lang="en-US" altLang="ko-KR" dirty="0" smtClean="0"/>
              <a:t> </a:t>
            </a:r>
            <a:r>
              <a:rPr lang="ko-KR" altLang="en-US" dirty="0" smtClean="0"/>
              <a:t>다른 지역이나 우연한 기회에 수행한 활동 인정 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   : </a:t>
            </a:r>
            <a:r>
              <a:rPr lang="ko-KR" altLang="en-US" dirty="0" err="1" smtClean="0"/>
              <a:t>레지오</a:t>
            </a:r>
            <a:r>
              <a:rPr lang="ko-KR" altLang="en-US" dirty="0" smtClean="0"/>
              <a:t> 활동은 지역의 제약 없음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⑥</a:t>
            </a:r>
            <a:r>
              <a:rPr lang="ko-KR" altLang="en-US" dirty="0" smtClean="0"/>
              <a:t> 봉사의 대가로 </a:t>
            </a:r>
            <a:r>
              <a:rPr lang="ko-KR" altLang="en-US" dirty="0" err="1" smtClean="0"/>
              <a:t>수고비를</a:t>
            </a:r>
            <a:r>
              <a:rPr lang="ko-KR" altLang="en-US" dirty="0" smtClean="0"/>
              <a:t> 받은 경우 </a:t>
            </a:r>
            <a:r>
              <a:rPr lang="en-US" altLang="ko-KR" dirty="0" smtClean="0"/>
              <a:t>:</a:t>
            </a:r>
            <a:r>
              <a:rPr lang="ko-KR" altLang="en-US" dirty="0" smtClean="0"/>
              <a:t> 활동 불인정</a:t>
            </a:r>
            <a:r>
              <a:rPr lang="en-US" altLang="ko-KR" dirty="0" smtClean="0"/>
              <a:t>(Se.)</a:t>
            </a:r>
            <a:r>
              <a:rPr lang="ko-KR" altLang="en-US" dirty="0" smtClean="0"/>
              <a:t> </a:t>
            </a:r>
            <a:endParaRPr lang="en-US" altLang="ko-KR" dirty="0" smtClean="0"/>
          </a:p>
        </p:txBody>
      </p:sp>
      <p:sp>
        <p:nvSpPr>
          <p:cNvPr id="25190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7829AA-C2C9-4285-B748-A1F803E44683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39775"/>
            <a:ext cx="4935537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1667" name="슬라이드 노트 개체 틀 2"/>
          <p:cNvSpPr>
            <a:spLocks noGrp="1"/>
          </p:cNvSpPr>
          <p:nvPr>
            <p:ph type="body" idx="1"/>
          </p:nvPr>
        </p:nvSpPr>
        <p:spPr bwMode="auto">
          <a:xfrm>
            <a:off x="673100" y="4686300"/>
            <a:ext cx="5575101" cy="444023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endParaRPr lang="en-US" altLang="ko-KR" dirty="0" smtClean="0"/>
          </a:p>
        </p:txBody>
      </p:sp>
      <p:sp>
        <p:nvSpPr>
          <p:cNvPr id="25190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7829AA-C2C9-4285-B748-A1F803E44683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1667" name="슬라이드 노트 개체 틀 2"/>
          <p:cNvSpPr>
            <a:spLocks noGrp="1"/>
          </p:cNvSpPr>
          <p:nvPr>
            <p:ph type="body" idx="1"/>
          </p:nvPr>
        </p:nvSpPr>
        <p:spPr bwMode="auto">
          <a:xfrm>
            <a:off x="673100" y="4686300"/>
            <a:ext cx="5575101" cy="444023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endParaRPr lang="en-US" altLang="ko-KR" dirty="0" smtClean="0"/>
          </a:p>
        </p:txBody>
      </p:sp>
      <p:sp>
        <p:nvSpPr>
          <p:cNvPr id="25190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7829AA-C2C9-4285-B748-A1F803E44683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1667" name="슬라이드 노트 개체 틀 2"/>
          <p:cNvSpPr>
            <a:spLocks noGrp="1"/>
          </p:cNvSpPr>
          <p:nvPr>
            <p:ph type="body" idx="1"/>
          </p:nvPr>
        </p:nvSpPr>
        <p:spPr bwMode="auto">
          <a:xfrm>
            <a:off x="673100" y="4686300"/>
            <a:ext cx="5575101" cy="444023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endParaRPr lang="en-US" altLang="ko-KR" dirty="0" smtClean="0"/>
          </a:p>
        </p:txBody>
      </p:sp>
      <p:sp>
        <p:nvSpPr>
          <p:cNvPr id="25190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7829AA-C2C9-4285-B748-A1F803E44683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1667" name="슬라이드 노트 개체 틀 2"/>
          <p:cNvSpPr>
            <a:spLocks noGrp="1"/>
          </p:cNvSpPr>
          <p:nvPr>
            <p:ph type="body" idx="1"/>
          </p:nvPr>
        </p:nvSpPr>
        <p:spPr bwMode="auto">
          <a:xfrm>
            <a:off x="673100" y="4686300"/>
            <a:ext cx="5575101" cy="444023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endParaRPr lang="en-US" altLang="ko-KR" dirty="0" smtClean="0"/>
          </a:p>
        </p:txBody>
      </p:sp>
      <p:sp>
        <p:nvSpPr>
          <p:cNvPr id="25190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7829AA-C2C9-4285-B748-A1F803E44683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/>
          </a:p>
        </p:txBody>
      </p:sp>
      <p:sp>
        <p:nvSpPr>
          <p:cNvPr id="25600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63BA92-9657-4BD9-A881-6DC1F8CC233C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endParaRPr lang="en-US" altLang="ko-KR" dirty="0" smtClean="0"/>
          </a:p>
        </p:txBody>
      </p:sp>
      <p:sp>
        <p:nvSpPr>
          <p:cNvPr id="23962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4DD764-ED70-4563-81F1-5E53BCD3C5D0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endParaRPr lang="en-US" altLang="ko-KR" dirty="0" smtClean="0"/>
          </a:p>
        </p:txBody>
      </p:sp>
      <p:sp>
        <p:nvSpPr>
          <p:cNvPr id="23962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4DD764-ED70-4563-81F1-5E53BCD3C5D0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endParaRPr lang="en-US" altLang="ko-KR" dirty="0" smtClean="0"/>
          </a:p>
        </p:txBody>
      </p:sp>
      <p:sp>
        <p:nvSpPr>
          <p:cNvPr id="23962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4DD764-ED70-4563-81F1-5E53BCD3C5D0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b="1" dirty="0" smtClean="0">
                <a:solidFill>
                  <a:srgbClr val="0000FF"/>
                </a:solidFill>
              </a:rPr>
              <a:t>7. </a:t>
            </a:r>
            <a:r>
              <a:rPr lang="ko-KR" altLang="en-US" b="1" dirty="0" err="1" smtClean="0">
                <a:solidFill>
                  <a:srgbClr val="0000FF"/>
                </a:solidFill>
              </a:rPr>
              <a:t>쁘레시디움의</a:t>
            </a:r>
            <a:r>
              <a:rPr lang="ko-KR" altLang="en-US" b="1" dirty="0" smtClean="0">
                <a:solidFill>
                  <a:srgbClr val="0000FF"/>
                </a:solidFill>
              </a:rPr>
              <a:t> 간부</a:t>
            </a:r>
            <a:endParaRPr lang="en-US" altLang="ko-KR" b="1" dirty="0" smtClean="0">
              <a:solidFill>
                <a:srgbClr val="0000FF"/>
              </a:solidFill>
            </a:endParaRP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err="1" smtClean="0"/>
              <a:t>영적지도자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b="1" dirty="0" smtClean="0"/>
              <a:t>소속 본당 주임신부</a:t>
            </a:r>
            <a:r>
              <a:rPr lang="en-US" altLang="ko-KR" b="1" dirty="0" smtClean="0"/>
              <a:t>(Se.)</a:t>
            </a:r>
            <a:endParaRPr lang="ko-KR" altLang="en-US" b="1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</a:t>
            </a:r>
            <a:r>
              <a:rPr lang="ko-KR" altLang="en-US" dirty="0" smtClean="0"/>
              <a:t> 공석 간부의 후임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쁘레시디움</a:t>
            </a:r>
            <a:r>
              <a:rPr lang="ko-KR" altLang="en-US" dirty="0" smtClean="0"/>
              <a:t> 내에 후보자 없는 경우 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>
                <a:latin typeface="바탕체"/>
                <a:ea typeface="바탕체"/>
              </a:rPr>
              <a:t>   </a:t>
            </a:r>
            <a:r>
              <a:rPr lang="ko-KR" altLang="en-US" dirty="0" smtClean="0">
                <a:latin typeface="바탕체"/>
                <a:ea typeface="바탕체"/>
              </a:rPr>
              <a:t>☞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꾸리아는</a:t>
            </a:r>
            <a:r>
              <a:rPr lang="ko-KR" altLang="en-US" dirty="0" smtClean="0"/>
              <a:t> 다른 </a:t>
            </a:r>
            <a:r>
              <a:rPr lang="ko-KR" altLang="en-US" dirty="0" err="1" smtClean="0"/>
              <a:t>쁘레시디움에서</a:t>
            </a:r>
            <a:r>
              <a:rPr lang="ko-KR" altLang="en-US" dirty="0" smtClean="0"/>
              <a:t> 적임자 선발 및 임명 후 전출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smtClean="0"/>
              <a:t>간부의 선택 </a:t>
            </a:r>
            <a:r>
              <a:rPr lang="ko-KR" altLang="en-US" dirty="0" smtClean="0">
                <a:latin typeface="바탕체"/>
                <a:ea typeface="바탕체"/>
              </a:rPr>
              <a:t>☞ </a:t>
            </a:r>
            <a:r>
              <a:rPr lang="ko-KR" altLang="en-US" b="1" dirty="0" smtClean="0"/>
              <a:t>간부의 역량은 </a:t>
            </a:r>
            <a:r>
              <a:rPr lang="ko-KR" altLang="en-US" b="1" dirty="0" err="1" smtClean="0"/>
              <a:t>레지오의</a:t>
            </a:r>
            <a:r>
              <a:rPr lang="ko-KR" altLang="en-US" b="1" dirty="0" smtClean="0"/>
              <a:t> 성공과 실패를 좌우</a:t>
            </a:r>
            <a:endParaRPr lang="en-US" altLang="ko-KR" b="1" dirty="0" smtClean="0"/>
          </a:p>
          <a:p>
            <a:pPr marL="273050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① </a:t>
            </a:r>
            <a:r>
              <a:rPr lang="ko-KR" altLang="en-US" dirty="0" err="1" smtClean="0"/>
              <a:t>레지오의</a:t>
            </a:r>
            <a:r>
              <a:rPr lang="ko-KR" altLang="en-US" dirty="0" smtClean="0"/>
              <a:t> 정신과 특성을 잘 이해하고 있는 사람인가</a:t>
            </a:r>
            <a:r>
              <a:rPr lang="en-US" altLang="ko-KR" dirty="0" smtClean="0"/>
              <a:t>? </a:t>
            </a:r>
          </a:p>
          <a:p>
            <a:pPr marL="273050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② </a:t>
            </a:r>
            <a:r>
              <a:rPr lang="ko-KR" altLang="en-US" dirty="0" smtClean="0"/>
              <a:t>신앙인으로서 신뢰할 만하고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덕망과 인내력을 갖춘 사람인가</a:t>
            </a:r>
            <a:r>
              <a:rPr lang="en-US" altLang="ko-KR" dirty="0" smtClean="0"/>
              <a:t>? </a:t>
            </a:r>
          </a:p>
          <a:p>
            <a:pPr marL="273050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③ </a:t>
            </a:r>
            <a:r>
              <a:rPr lang="ko-KR" altLang="en-US" dirty="0" smtClean="0"/>
              <a:t>교본을 잘 이해하고 있는가</a:t>
            </a:r>
            <a:r>
              <a:rPr lang="en-US" altLang="ko-KR" dirty="0" smtClean="0"/>
              <a:t>?</a:t>
            </a:r>
          </a:p>
          <a:p>
            <a:pPr marL="273050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④ </a:t>
            </a:r>
            <a:r>
              <a:rPr lang="ko-KR" altLang="en-US" dirty="0" smtClean="0"/>
              <a:t>상급 평의회에 대한 순명 정신이 투철한가</a:t>
            </a:r>
            <a:r>
              <a:rPr lang="en-US" altLang="ko-KR" dirty="0" smtClean="0"/>
              <a:t>?</a:t>
            </a:r>
          </a:p>
          <a:p>
            <a:pPr marL="273050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⑤ </a:t>
            </a:r>
            <a:r>
              <a:rPr lang="ko-KR" altLang="en-US" dirty="0" smtClean="0"/>
              <a:t>통솔력을 갖춘 사람인가</a:t>
            </a:r>
            <a:r>
              <a:rPr lang="en-US" altLang="ko-KR" dirty="0" smtClean="0"/>
              <a:t>?</a:t>
            </a: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endParaRPr lang="en-US" altLang="ko-KR" b="1" dirty="0" smtClean="0">
              <a:solidFill>
                <a:srgbClr val="0000FF"/>
              </a:solidFill>
            </a:endParaRP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b="1" dirty="0" smtClean="0">
                <a:solidFill>
                  <a:srgbClr val="0000FF"/>
                </a:solidFill>
              </a:rPr>
              <a:t>8. </a:t>
            </a:r>
            <a:r>
              <a:rPr lang="ko-KR" altLang="en-US" b="1" dirty="0" err="1" smtClean="0">
                <a:solidFill>
                  <a:srgbClr val="0000FF"/>
                </a:solidFill>
              </a:rPr>
              <a:t>쁘레시디움</a:t>
            </a:r>
            <a:r>
              <a:rPr lang="en-US" altLang="ko-KR" b="1" dirty="0" smtClean="0">
                <a:solidFill>
                  <a:srgbClr val="0000FF"/>
                </a:solidFill>
              </a:rPr>
              <a:t> </a:t>
            </a:r>
            <a:r>
              <a:rPr lang="ko-KR" altLang="en-US" b="1" dirty="0" smtClean="0">
                <a:solidFill>
                  <a:srgbClr val="0000FF"/>
                </a:solidFill>
              </a:rPr>
              <a:t>간부의 임명</a:t>
            </a:r>
            <a:endParaRPr lang="en-US" altLang="ko-KR" b="1" dirty="0" smtClean="0">
              <a:solidFill>
                <a:srgbClr val="0000FF"/>
              </a:solidFill>
            </a:endParaRP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err="1" smtClean="0"/>
              <a:t>꾸리아</a:t>
            </a:r>
            <a:r>
              <a:rPr lang="ko-KR" altLang="en-US" dirty="0" smtClean="0"/>
              <a:t> 평의회에서 임명 </a:t>
            </a:r>
            <a:endParaRPr lang="en-US" altLang="ko-KR" dirty="0" smtClean="0"/>
          </a:p>
          <a:p>
            <a:pPr marL="273050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ko-KR" altLang="en-US" dirty="0" smtClean="0">
                <a:sym typeface="Wingdings"/>
              </a:rPr>
              <a:t>☞ </a:t>
            </a:r>
            <a:r>
              <a:rPr lang="ko-KR" altLang="en-US" dirty="0" err="1" smtClean="0"/>
              <a:t>쁘레시디움에서</a:t>
            </a:r>
            <a:r>
              <a:rPr lang="ko-KR" altLang="en-US" dirty="0" smtClean="0"/>
              <a:t> 투표 실시하여 후보자를 선출하는 것은 잘못</a:t>
            </a:r>
            <a:r>
              <a:rPr lang="en-US" altLang="ko-KR" dirty="0" smtClean="0"/>
              <a:t> </a:t>
            </a: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smtClean="0"/>
              <a:t>단장 </a:t>
            </a:r>
            <a:r>
              <a:rPr lang="ko-KR" altLang="en-US" dirty="0" err="1" smtClean="0"/>
              <a:t>임명시</a:t>
            </a:r>
            <a:r>
              <a:rPr lang="ko-KR" altLang="en-US" dirty="0" smtClean="0"/>
              <a:t> 자격을 갖추지 못한 단원은 선택되어서는 안됨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err="1" smtClean="0"/>
              <a:t>수련기의</a:t>
            </a:r>
            <a:r>
              <a:rPr lang="ko-KR" altLang="en-US" dirty="0" smtClean="0"/>
              <a:t> 예비단원 </a:t>
            </a:r>
            <a:r>
              <a:rPr lang="en-US" altLang="ko-KR" dirty="0" smtClean="0"/>
              <a:t>:</a:t>
            </a:r>
            <a:r>
              <a:rPr lang="ko-KR" altLang="en-US" dirty="0" smtClean="0"/>
              <a:t> 간부직 수행 가능 </a:t>
            </a:r>
            <a:endParaRPr lang="en-US" altLang="ko-KR" dirty="0" smtClean="0"/>
          </a:p>
          <a:p>
            <a:pPr marL="273050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ko-KR" altLang="en-US" dirty="0" smtClean="0">
                <a:sym typeface="Wingdings"/>
              </a:rPr>
              <a:t>① </a:t>
            </a:r>
            <a:r>
              <a:rPr lang="ko-KR" altLang="en-US" dirty="0" smtClean="0"/>
              <a:t>임시 간부</a:t>
            </a:r>
            <a:r>
              <a:rPr lang="en-US" altLang="ko-KR" dirty="0" smtClean="0"/>
              <a:t>(</a:t>
            </a:r>
            <a:r>
              <a:rPr lang="ko-KR" altLang="en-US" dirty="0" smtClean="0"/>
              <a:t>서리</a:t>
            </a:r>
            <a:r>
              <a:rPr lang="en-US" altLang="ko-KR" dirty="0" smtClean="0"/>
              <a:t>)</a:t>
            </a:r>
            <a:r>
              <a:rPr lang="ko-KR" altLang="en-US" dirty="0" smtClean="0"/>
              <a:t>로 임명</a:t>
            </a:r>
            <a:endParaRPr lang="en-US" altLang="ko-KR" dirty="0" smtClean="0"/>
          </a:p>
          <a:p>
            <a:pPr marL="273050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ko-KR" altLang="en-US" dirty="0" smtClean="0">
                <a:sym typeface="Wingdings"/>
              </a:rPr>
              <a:t>② </a:t>
            </a:r>
            <a:r>
              <a:rPr lang="ko-KR" altLang="en-US" dirty="0" smtClean="0"/>
              <a:t>선서와 동시에 자동으로 정식 간부가 됨 </a:t>
            </a:r>
            <a:endParaRPr lang="en-US" altLang="ko-KR" dirty="0" smtClean="0"/>
          </a:p>
          <a:p>
            <a:pPr marL="273050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ko-KR" altLang="en-US" dirty="0" smtClean="0">
                <a:sym typeface="Wingdings"/>
              </a:rPr>
              <a:t>③ </a:t>
            </a:r>
            <a:r>
              <a:rPr lang="ko-KR" altLang="en-US" dirty="0" err="1" smtClean="0"/>
              <a:t>수련기의</a:t>
            </a:r>
            <a:r>
              <a:rPr lang="ko-KR" altLang="en-US" dirty="0" smtClean="0"/>
              <a:t> 임시 간부직도 </a:t>
            </a:r>
            <a:r>
              <a:rPr lang="en-US" altLang="ko-KR" dirty="0" smtClean="0"/>
              <a:t>3</a:t>
            </a:r>
            <a:r>
              <a:rPr lang="ko-KR" altLang="en-US" dirty="0" smtClean="0"/>
              <a:t>년 임기의 일부</a:t>
            </a:r>
            <a:r>
              <a:rPr lang="en-US" altLang="ko-KR" dirty="0" smtClean="0"/>
              <a:t> </a:t>
            </a:r>
          </a:p>
          <a:p>
            <a:pPr marL="273050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ko-KR" altLang="en-US" dirty="0" smtClean="0">
                <a:sym typeface="Wingdings"/>
              </a:rPr>
              <a:t>④ </a:t>
            </a:r>
            <a:r>
              <a:rPr lang="ko-KR" altLang="en-US" dirty="0" smtClean="0"/>
              <a:t>평의회에 참석 의무가 있음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dirty="0" smtClean="0"/>
              <a:t>문제 있는 </a:t>
            </a:r>
            <a:r>
              <a:rPr lang="ko-KR" altLang="en-US" dirty="0" err="1" smtClean="0"/>
              <a:t>쁘레시디움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개편시</a:t>
            </a:r>
            <a:r>
              <a:rPr lang="ko-KR" altLang="en-US" dirty="0" smtClean="0"/>
              <a:t> 특별한 이유가 없는 한 단장도 함께 교체</a:t>
            </a:r>
            <a:endParaRPr lang="en-US" altLang="ko-KR" dirty="0" smtClean="0"/>
          </a:p>
        </p:txBody>
      </p:sp>
      <p:sp>
        <p:nvSpPr>
          <p:cNvPr id="23962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4DD764-ED70-4563-81F1-5E53BCD3C5D0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endParaRPr lang="en-US" altLang="ko-KR" dirty="0" smtClean="0"/>
          </a:p>
        </p:txBody>
      </p:sp>
      <p:sp>
        <p:nvSpPr>
          <p:cNvPr id="23962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4DD764-ED70-4563-81F1-5E53BCD3C5D0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endParaRPr lang="en-US" altLang="ko-KR" dirty="0" smtClean="0"/>
          </a:p>
        </p:txBody>
      </p:sp>
      <p:sp>
        <p:nvSpPr>
          <p:cNvPr id="23962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4DD764-ED70-4563-81F1-5E53BCD3C5D0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endParaRPr lang="en-US" altLang="ko-KR" dirty="0" smtClean="0"/>
          </a:p>
        </p:txBody>
      </p:sp>
      <p:sp>
        <p:nvSpPr>
          <p:cNvPr id="23962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4DD764-ED70-4563-81F1-5E53BCD3C5D0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endParaRPr lang="en-US" altLang="ko-KR" dirty="0" smtClean="0"/>
          </a:p>
        </p:txBody>
      </p:sp>
      <p:sp>
        <p:nvSpPr>
          <p:cNvPr id="23962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4DD764-ED70-4563-81F1-5E53BCD3C5D0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endParaRPr lang="en-US" altLang="ko-KR" dirty="0" smtClean="0"/>
          </a:p>
        </p:txBody>
      </p:sp>
      <p:sp>
        <p:nvSpPr>
          <p:cNvPr id="23962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4DD764-ED70-4563-81F1-5E53BCD3C5D0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040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endParaRPr lang="en-US" altLang="ko-KR" dirty="0" smtClean="0"/>
          </a:p>
        </p:txBody>
      </p:sp>
      <p:sp>
        <p:nvSpPr>
          <p:cNvPr id="2406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746B6C-0C1C-4ED5-8BEA-D18AE2C4B7D8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040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endParaRPr lang="en-US" altLang="ko-KR" dirty="0" smtClean="0"/>
          </a:p>
        </p:txBody>
      </p:sp>
      <p:sp>
        <p:nvSpPr>
          <p:cNvPr id="2406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746B6C-0C1C-4ED5-8BEA-D18AE2C4B7D8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040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endParaRPr lang="en-US" altLang="ko-KR" dirty="0" smtClean="0"/>
          </a:p>
        </p:txBody>
      </p:sp>
      <p:sp>
        <p:nvSpPr>
          <p:cNvPr id="2406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746B6C-0C1C-4ED5-8BEA-D18AE2C4B7D8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040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endParaRPr lang="en-US" altLang="ko-KR" dirty="0" smtClean="0"/>
          </a:p>
        </p:txBody>
      </p:sp>
      <p:sp>
        <p:nvSpPr>
          <p:cNvPr id="2406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746B6C-0C1C-4ED5-8BEA-D18AE2C4B7D8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b="1" dirty="0" smtClean="0">
                <a:solidFill>
                  <a:srgbClr val="0000FF"/>
                </a:solidFill>
              </a:rPr>
              <a:t>10. </a:t>
            </a:r>
            <a:r>
              <a:rPr lang="ko-KR" altLang="en-US" b="1" dirty="0" err="1" smtClean="0">
                <a:solidFill>
                  <a:srgbClr val="0000FF"/>
                </a:solidFill>
              </a:rPr>
              <a:t>쁘레시디움</a:t>
            </a:r>
            <a:r>
              <a:rPr lang="ko-KR" altLang="en-US" b="1" dirty="0" smtClean="0">
                <a:solidFill>
                  <a:srgbClr val="0000FF"/>
                </a:solidFill>
              </a:rPr>
              <a:t> 단원의 자격 및 관리</a:t>
            </a:r>
            <a:endParaRPr lang="en-US" altLang="ko-KR" b="1" dirty="0" smtClean="0">
              <a:solidFill>
                <a:srgbClr val="0000FF"/>
              </a:solidFill>
            </a:endParaRP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단원의 자격</a:t>
            </a:r>
            <a:endParaRPr lang="en-US" altLang="ko-KR" b="1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① </a:t>
            </a:r>
            <a:r>
              <a:rPr lang="ko-KR" altLang="en-US" dirty="0" smtClean="0"/>
              <a:t>신앙생활을 충실히 하는 사람</a:t>
            </a: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② </a:t>
            </a:r>
            <a:r>
              <a:rPr lang="ko-KR" altLang="en-US" dirty="0" err="1" smtClean="0"/>
              <a:t>레지오</a:t>
            </a:r>
            <a:r>
              <a:rPr lang="ko-KR" altLang="en-US" dirty="0" smtClean="0"/>
              <a:t> 단원으로서 평신도 </a:t>
            </a:r>
            <a:r>
              <a:rPr lang="ko-KR" altLang="en-US" dirty="0" err="1" smtClean="0"/>
              <a:t>사도직을</a:t>
            </a:r>
            <a:r>
              <a:rPr lang="ko-KR" altLang="en-US" dirty="0" smtClean="0"/>
              <a:t> 실천하려는 의욕이 있는 사람</a:t>
            </a: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③ </a:t>
            </a:r>
            <a:r>
              <a:rPr lang="ko-KR" altLang="en-US" dirty="0" err="1" smtClean="0"/>
              <a:t>레지오</a:t>
            </a:r>
            <a:r>
              <a:rPr lang="ko-KR" altLang="en-US" dirty="0" smtClean="0"/>
              <a:t> 행동단원으로서 모든 의무를 완수하려는 각오가 되어 있는 사람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성인 단원의 연령 제한</a:t>
            </a: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① </a:t>
            </a:r>
            <a:r>
              <a:rPr lang="ko-KR" altLang="en-US" dirty="0" smtClean="0"/>
              <a:t>성인 단원은 </a:t>
            </a:r>
            <a:r>
              <a:rPr lang="en-US" altLang="ko-KR" dirty="0" smtClean="0"/>
              <a:t>18</a:t>
            </a:r>
            <a:r>
              <a:rPr lang="ko-KR" altLang="en-US" dirty="0" smtClean="0"/>
              <a:t>세부터이며</a:t>
            </a:r>
            <a:r>
              <a:rPr lang="en-US" altLang="ko-KR" dirty="0" smtClean="0"/>
              <a:t> </a:t>
            </a:r>
            <a:r>
              <a:rPr lang="ko-KR" altLang="en-US" dirty="0" smtClean="0"/>
              <a:t>연령 제한은 없음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ko-KR" altLang="ko-KR" dirty="0" smtClean="0"/>
              <a:t>②</a:t>
            </a:r>
            <a:r>
              <a:rPr lang="ko-KR" altLang="en-US" dirty="0" smtClean="0"/>
              <a:t> </a:t>
            </a:r>
            <a:r>
              <a:rPr lang="en-US" altLang="ko-KR" dirty="0" smtClean="0"/>
              <a:t>18</a:t>
            </a:r>
            <a:r>
              <a:rPr lang="ko-KR" altLang="en-US" dirty="0" smtClean="0"/>
              <a:t>세 미만은 소년 </a:t>
            </a:r>
            <a:r>
              <a:rPr lang="ko-KR" altLang="en-US" dirty="0" err="1" smtClean="0"/>
              <a:t>쁘레시디움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 </a:t>
            </a:r>
            <a:r>
              <a:rPr lang="ko-KR" altLang="en-US" b="1" dirty="0" smtClean="0"/>
              <a:t>고령 단원의 관리 </a:t>
            </a: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① </a:t>
            </a:r>
            <a:r>
              <a:rPr lang="ko-KR" altLang="en-US" dirty="0" smtClean="0"/>
              <a:t>본인이 스스로 </a:t>
            </a:r>
            <a:r>
              <a:rPr lang="ko-KR" altLang="en-US" dirty="0" err="1" smtClean="0"/>
              <a:t>퇴단을</a:t>
            </a:r>
            <a:r>
              <a:rPr lang="ko-KR" altLang="en-US" dirty="0" smtClean="0"/>
              <a:t> 결정하기 전에 </a:t>
            </a:r>
            <a:r>
              <a:rPr lang="ko-KR" altLang="en-US" dirty="0" err="1" smtClean="0"/>
              <a:t>퇴단을</a:t>
            </a:r>
            <a:r>
              <a:rPr lang="ko-KR" altLang="en-US" dirty="0" smtClean="0"/>
              <a:t> 권유해서는 안됨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② </a:t>
            </a:r>
            <a:r>
              <a:rPr lang="ko-KR" altLang="en-US" dirty="0" smtClean="0"/>
              <a:t>환자인 노령단원의 경우 </a:t>
            </a:r>
            <a:r>
              <a:rPr lang="en-US" altLang="ko-KR" dirty="0" smtClean="0"/>
              <a:t>: “</a:t>
            </a:r>
            <a:r>
              <a:rPr lang="ko-KR" altLang="en-US" dirty="0" smtClean="0"/>
              <a:t>장기유고</a:t>
            </a:r>
            <a:r>
              <a:rPr lang="en-US" altLang="ko-KR" dirty="0" smtClean="0"/>
              <a:t>” </a:t>
            </a:r>
            <a:r>
              <a:rPr lang="ko-KR" altLang="en-US" dirty="0" smtClean="0"/>
              <a:t>로 처리 ☞ 출석률은 산정하지 않음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●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선종 단원에 대한 </a:t>
            </a:r>
            <a:r>
              <a:rPr lang="ko-KR" altLang="en-US" b="1" dirty="0" err="1" smtClean="0"/>
              <a:t>레지오의</a:t>
            </a:r>
            <a:r>
              <a:rPr lang="ko-KR" altLang="en-US" b="1" dirty="0" smtClean="0"/>
              <a:t> 혜택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소속 </a:t>
            </a:r>
            <a:r>
              <a:rPr lang="ko-KR" altLang="en-US" b="1" dirty="0" err="1" smtClean="0"/>
              <a:t>쁘레시디움</a:t>
            </a:r>
            <a:r>
              <a:rPr lang="en-US" altLang="ko-KR" b="1" dirty="0" smtClean="0"/>
              <a:t>)</a:t>
            </a: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ko-KR" altLang="en-US" dirty="0" smtClean="0">
                <a:sym typeface="Wingdings"/>
              </a:rPr>
              <a:t>① </a:t>
            </a:r>
            <a:r>
              <a:rPr lang="ko-KR" altLang="en-US" dirty="0" smtClean="0"/>
              <a:t>선종 직후</a:t>
            </a:r>
            <a:r>
              <a:rPr lang="en-US" altLang="ko-KR" dirty="0" smtClean="0"/>
              <a:t> </a:t>
            </a:r>
            <a:r>
              <a:rPr lang="ko-KR" altLang="en-US" dirty="0" smtClean="0"/>
              <a:t>지체 없이 위령미사 한 대를 봉헌</a:t>
            </a:r>
            <a:r>
              <a:rPr lang="en-US" altLang="ko-KR" dirty="0" smtClean="0"/>
              <a:t> </a:t>
            </a: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ko-KR" altLang="en-US" dirty="0" smtClean="0">
                <a:sym typeface="Wingdings"/>
              </a:rPr>
              <a:t>②</a:t>
            </a:r>
            <a:r>
              <a:rPr lang="ko-KR" altLang="en-US" dirty="0" smtClean="0"/>
              <a:t> 묵주기도 </a:t>
            </a:r>
            <a:r>
              <a:rPr lang="en-US" altLang="ko-KR" dirty="0" smtClean="0"/>
              <a:t>5</a:t>
            </a:r>
            <a:r>
              <a:rPr lang="ko-KR" altLang="en-US" dirty="0" smtClean="0"/>
              <a:t>단을 포함한 </a:t>
            </a:r>
            <a:r>
              <a:rPr lang="ko-KR" altLang="en-US" dirty="0" err="1" smtClean="0"/>
              <a:t>레지오</a:t>
            </a:r>
            <a:r>
              <a:rPr lang="ko-KR" altLang="en-US" dirty="0" smtClean="0"/>
              <a:t> 전 기도문을 한 번 이상 특별히 바침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ko-KR" altLang="en-US" dirty="0" smtClean="0">
                <a:sym typeface="Wingdings"/>
              </a:rPr>
              <a:t>③</a:t>
            </a:r>
            <a:r>
              <a:rPr lang="en-US" altLang="ko-KR" dirty="0" smtClean="0"/>
              <a:t> </a:t>
            </a:r>
            <a:r>
              <a:rPr lang="ko-KR" altLang="en-US" dirty="0" smtClean="0"/>
              <a:t>매년 </a:t>
            </a:r>
            <a:r>
              <a:rPr lang="en-US" altLang="ko-KR" dirty="0" smtClean="0"/>
              <a:t>11</a:t>
            </a:r>
            <a:r>
              <a:rPr lang="ko-KR" altLang="en-US" dirty="0" smtClean="0"/>
              <a:t>월 </a:t>
            </a:r>
            <a:r>
              <a:rPr lang="ko-KR" altLang="en-US" dirty="0" err="1" smtClean="0"/>
              <a:t>위령성월에</a:t>
            </a:r>
            <a:r>
              <a:rPr lang="ko-KR" altLang="en-US" dirty="0" smtClean="0"/>
              <a:t> 미사 한 대를 봉헌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④ </a:t>
            </a:r>
            <a:r>
              <a:rPr lang="ko-KR" altLang="en-US" dirty="0" err="1" smtClean="0"/>
              <a:t>레지오</a:t>
            </a:r>
            <a:r>
              <a:rPr lang="ko-KR" altLang="en-US" dirty="0" smtClean="0"/>
              <a:t> 장</a:t>
            </a:r>
            <a:r>
              <a:rPr lang="en-US" altLang="ko-KR" dirty="0" smtClean="0"/>
              <a:t>(</a:t>
            </a:r>
            <a:r>
              <a:rPr lang="ko-KR" altLang="en-US" dirty="0" smtClean="0"/>
              <a:t>葬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혜택 ☞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꾸리아</a:t>
            </a:r>
            <a:r>
              <a:rPr lang="ko-KR" altLang="en-US" dirty="0" smtClean="0"/>
              <a:t> 단장의 추천과 </a:t>
            </a:r>
            <a:r>
              <a:rPr lang="ko-KR" altLang="en-US" dirty="0" err="1" smtClean="0"/>
              <a:t>영적지도자의</a:t>
            </a:r>
            <a:r>
              <a:rPr lang="ko-KR" altLang="en-US" dirty="0" smtClean="0"/>
              <a:t> 승인 필요</a:t>
            </a:r>
            <a:endParaRPr lang="en-US" altLang="ko-KR" dirty="0" smtClean="0"/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dirty="0" smtClean="0"/>
              <a:t>⑤ </a:t>
            </a:r>
            <a:r>
              <a:rPr lang="ko-KR" altLang="en-US" dirty="0" smtClean="0"/>
              <a:t>전 세계 단원들의 고리기도 혜택 </a:t>
            </a:r>
            <a:r>
              <a:rPr lang="en-US" altLang="ko-KR" dirty="0" smtClean="0"/>
              <a:t>(“</a:t>
            </a:r>
            <a:r>
              <a:rPr lang="ko-KR" altLang="en-US" dirty="0" smtClean="0"/>
              <a:t>마침내 한평생 싸움이 끝난 단원들”</a:t>
            </a:r>
            <a:r>
              <a:rPr lang="en-US" altLang="ko-KR" dirty="0" smtClean="0"/>
              <a:t>)</a:t>
            </a:r>
          </a:p>
        </p:txBody>
      </p:sp>
      <p:sp>
        <p:nvSpPr>
          <p:cNvPr id="2426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292A9B-5128-462A-8443-818AC4521334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47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endParaRPr lang="en-US" altLang="ko-KR" dirty="0" smtClean="0"/>
          </a:p>
        </p:txBody>
      </p:sp>
      <p:sp>
        <p:nvSpPr>
          <p:cNvPr id="24371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DDDAA-50D2-4C70-A8FF-4AEDF1F2BC1E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499" name="슬라이드 노트 개체 틀 2"/>
          <p:cNvSpPr>
            <a:spLocks noGrp="1"/>
          </p:cNvSpPr>
          <p:nvPr>
            <p:ph type="body" idx="1"/>
          </p:nvPr>
        </p:nvSpPr>
        <p:spPr bwMode="auto">
          <a:xfrm>
            <a:off x="673100" y="4686300"/>
            <a:ext cx="5647109" cy="444023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b="1" dirty="0" smtClean="0">
                <a:solidFill>
                  <a:srgbClr val="0000FF"/>
                </a:solidFill>
              </a:rPr>
              <a:t>11. </a:t>
            </a:r>
            <a:r>
              <a:rPr lang="ko-KR" altLang="en-US" b="1" dirty="0" err="1" smtClean="0">
                <a:solidFill>
                  <a:srgbClr val="0000FF"/>
                </a:solidFill>
              </a:rPr>
              <a:t>쁘레시디움</a:t>
            </a:r>
            <a:r>
              <a:rPr lang="ko-KR" altLang="en-US" b="1" dirty="0" smtClean="0">
                <a:solidFill>
                  <a:srgbClr val="0000FF"/>
                </a:solidFill>
              </a:rPr>
              <a:t> 단원의 분류</a:t>
            </a:r>
            <a:endParaRPr lang="en-US" altLang="ko-KR" b="1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● </a:t>
            </a:r>
            <a:r>
              <a:rPr lang="ko-KR" altLang="en-US" dirty="0" smtClean="0"/>
              <a:t>행동단원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주회합에</a:t>
            </a:r>
            <a:r>
              <a:rPr lang="ko-KR" altLang="en-US" dirty="0" smtClean="0"/>
              <a:t> 출석 및 활동 수행하는 단원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① </a:t>
            </a:r>
            <a:r>
              <a:rPr lang="ko-KR" altLang="en-US" dirty="0" smtClean="0"/>
              <a:t>예비단원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수련기에</a:t>
            </a:r>
            <a:r>
              <a:rPr lang="ko-KR" altLang="en-US" dirty="0" smtClean="0"/>
              <a:t> 있는 단원 </a:t>
            </a:r>
            <a:r>
              <a:rPr lang="en-US" altLang="ko-KR" dirty="0" smtClean="0"/>
              <a:t>(</a:t>
            </a:r>
            <a:r>
              <a:rPr lang="ko-KR" altLang="en-US" dirty="0" smtClean="0"/>
              <a:t>입단 후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개월 또는 </a:t>
            </a:r>
            <a:r>
              <a:rPr lang="en-US" altLang="ko-KR" dirty="0" smtClean="0"/>
              <a:t>6</a:t>
            </a:r>
            <a:r>
              <a:rPr lang="ko-KR" altLang="en-US" dirty="0" smtClean="0"/>
              <a:t>개월 이내</a:t>
            </a:r>
            <a:r>
              <a:rPr lang="en-US" altLang="ko-KR" dirty="0" smtClean="0"/>
              <a:t>)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② </a:t>
            </a:r>
            <a:r>
              <a:rPr lang="ko-KR" altLang="en-US" dirty="0" err="1" smtClean="0"/>
              <a:t>정단원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선서를 통해 단원 명부에 등록된 단원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ko-KR" altLang="en-US" dirty="0" smtClean="0"/>
              <a:t>③ </a:t>
            </a:r>
            <a:r>
              <a:rPr lang="ko-KR" altLang="en-US" dirty="0" err="1" smtClean="0"/>
              <a:t>쁘레또리움</a:t>
            </a:r>
            <a:r>
              <a:rPr lang="ko-KR" altLang="en-US" dirty="0" smtClean="0"/>
              <a:t> 단원</a:t>
            </a:r>
            <a:r>
              <a:rPr lang="en-US" altLang="ko-KR" dirty="0" smtClean="0"/>
              <a:t>(Praetorian) : </a:t>
            </a:r>
            <a:r>
              <a:rPr lang="ko-KR" altLang="en-US" dirty="0" smtClean="0"/>
              <a:t>일반 행동단원 보다 높은 등급의 단원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● </a:t>
            </a:r>
            <a:r>
              <a:rPr lang="ko-KR" altLang="en-US" dirty="0" smtClean="0"/>
              <a:t>협조단원 </a:t>
            </a:r>
            <a:r>
              <a:rPr lang="en-US" altLang="ko-KR" dirty="0" smtClean="0"/>
              <a:t>:</a:t>
            </a:r>
            <a:r>
              <a:rPr lang="ko-KR" altLang="en-US" dirty="0" smtClean="0"/>
              <a:t> 기도로서 </a:t>
            </a:r>
            <a:r>
              <a:rPr lang="ko-KR" altLang="en-US" dirty="0" err="1" smtClean="0"/>
              <a:t>레지오에</a:t>
            </a:r>
            <a:r>
              <a:rPr lang="ko-KR" altLang="en-US" dirty="0" smtClean="0"/>
              <a:t> 협력 하고자 하는 단원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ko-KR" altLang="en-US" dirty="0" smtClean="0"/>
              <a:t>① 협조단원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매일 </a:t>
            </a:r>
            <a:r>
              <a:rPr lang="ko-KR" altLang="en-US" dirty="0" err="1" smtClean="0"/>
              <a:t>레지오의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뗏세라</a:t>
            </a:r>
            <a:r>
              <a:rPr lang="ko-KR" altLang="en-US" dirty="0" smtClean="0"/>
              <a:t> 기도문 </a:t>
            </a:r>
            <a:r>
              <a:rPr lang="en-US" altLang="ko-KR" dirty="0" smtClean="0"/>
              <a:t>(</a:t>
            </a:r>
            <a:r>
              <a:rPr lang="ko-KR" altLang="en-US" dirty="0" smtClean="0"/>
              <a:t>묵주기도 </a:t>
            </a:r>
            <a:r>
              <a:rPr lang="en-US" altLang="ko-KR" dirty="0" smtClean="0"/>
              <a:t>5</a:t>
            </a:r>
            <a:r>
              <a:rPr lang="ko-KR" altLang="en-US" dirty="0" smtClean="0"/>
              <a:t>단 포함</a:t>
            </a:r>
            <a:r>
              <a:rPr lang="en-US" altLang="ko-KR" dirty="0" smtClean="0"/>
              <a:t>) </a:t>
            </a:r>
            <a:r>
              <a:rPr lang="ko-KR" altLang="en-US" dirty="0" smtClean="0"/>
              <a:t>봉헌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ko-KR" altLang="en-US" dirty="0" smtClean="0"/>
              <a:t>② </a:t>
            </a:r>
            <a:r>
              <a:rPr lang="ko-KR" altLang="en-US" dirty="0" err="1" smtClean="0"/>
              <a:t>아듀또리움</a:t>
            </a:r>
            <a:r>
              <a:rPr lang="ko-KR" altLang="en-US" dirty="0" smtClean="0"/>
              <a:t> 단원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Adjutorian</a:t>
            </a:r>
            <a:r>
              <a:rPr lang="en-US" altLang="ko-KR" dirty="0" smtClean="0"/>
              <a:t>) : </a:t>
            </a:r>
            <a:r>
              <a:rPr lang="ko-KR" altLang="en-US" dirty="0" smtClean="0"/>
              <a:t>기초등급 협조단원보다 높은 등급의 협조단원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b="1" dirty="0" smtClean="0">
                <a:solidFill>
                  <a:srgbClr val="0000FF"/>
                </a:solidFill>
              </a:rPr>
              <a:t>14. </a:t>
            </a:r>
            <a:r>
              <a:rPr lang="ko-KR" altLang="en-US" b="1" dirty="0" smtClean="0">
                <a:solidFill>
                  <a:srgbClr val="0000FF"/>
                </a:solidFill>
              </a:rPr>
              <a:t>협조단원 자격 및 기도</a:t>
            </a:r>
            <a:endParaRPr lang="en-US" altLang="ko-KR" b="1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● </a:t>
            </a:r>
            <a:r>
              <a:rPr lang="ko-KR" altLang="en-US" dirty="0" smtClean="0"/>
              <a:t>협조단원 자격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사제</a:t>
            </a:r>
            <a:r>
              <a:rPr lang="en-US" altLang="ko-KR" dirty="0" smtClean="0"/>
              <a:t>,</a:t>
            </a:r>
            <a:r>
              <a:rPr lang="ko-KR" altLang="en-US" dirty="0" smtClean="0"/>
              <a:t> 수도자</a:t>
            </a:r>
            <a:r>
              <a:rPr lang="en-US" altLang="ko-KR" dirty="0" smtClean="0"/>
              <a:t>,</a:t>
            </a:r>
            <a:r>
              <a:rPr lang="ko-KR" altLang="en-US" dirty="0" smtClean="0"/>
              <a:t> 평신도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● </a:t>
            </a:r>
            <a:r>
              <a:rPr lang="ko-KR" altLang="en-US" dirty="0" smtClean="0"/>
              <a:t>협조단원 제한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① </a:t>
            </a:r>
            <a:r>
              <a:rPr lang="ko-KR" altLang="en-US" dirty="0" smtClean="0"/>
              <a:t>교회 밖의 사람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비신자</a:t>
            </a:r>
            <a:r>
              <a:rPr lang="en-US" altLang="ko-KR" dirty="0" smtClean="0"/>
              <a:t>)   ② </a:t>
            </a:r>
            <a:r>
              <a:rPr lang="ko-KR" altLang="en-US" dirty="0" smtClean="0"/>
              <a:t>예비신자   ③ 타 종교 신자  ④ 냉담 교우 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ko-KR" altLang="en-US" dirty="0" smtClean="0"/>
              <a:t>⑤ 혼인장애</a:t>
            </a:r>
            <a:r>
              <a:rPr lang="en-US" altLang="ko-KR" dirty="0" smtClean="0"/>
              <a:t>(</a:t>
            </a:r>
            <a:r>
              <a:rPr lang="ko-KR" altLang="en-US" dirty="0" smtClean="0"/>
              <a:t>조당</a:t>
            </a:r>
            <a:r>
              <a:rPr lang="en-US" altLang="ko-KR" dirty="0" smtClean="0"/>
              <a:t>) </a:t>
            </a:r>
            <a:r>
              <a:rPr lang="ko-KR" altLang="en-US" dirty="0" smtClean="0"/>
              <a:t>상태에 있는 교우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● </a:t>
            </a:r>
            <a:r>
              <a:rPr lang="ko-KR" altLang="en-US" dirty="0" smtClean="0"/>
              <a:t>협조단원 등록 </a:t>
            </a:r>
            <a:r>
              <a:rPr lang="en-US" altLang="ko-KR" dirty="0" smtClean="0"/>
              <a:t>: 2</a:t>
            </a:r>
            <a:r>
              <a:rPr lang="ko-KR" altLang="en-US" dirty="0" smtClean="0"/>
              <a:t>개 이상의 </a:t>
            </a:r>
            <a:r>
              <a:rPr lang="ko-KR" altLang="en-US" dirty="0" err="1" smtClean="0"/>
              <a:t>쁘레시디움에</a:t>
            </a:r>
            <a:r>
              <a:rPr lang="ko-KR" altLang="en-US" dirty="0" smtClean="0"/>
              <a:t> 중복 등록 불가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altLang="ko-KR" dirty="0" smtClean="0"/>
              <a:t>● </a:t>
            </a:r>
            <a:r>
              <a:rPr lang="ko-KR" altLang="en-US" dirty="0" smtClean="0"/>
              <a:t>협조단원은 </a:t>
            </a:r>
            <a:r>
              <a:rPr lang="ko-KR" altLang="en-US" dirty="0" err="1" smtClean="0"/>
              <a:t>꾸리아의</a:t>
            </a:r>
            <a:r>
              <a:rPr lang="ko-KR" altLang="en-US" dirty="0" smtClean="0"/>
              <a:t> 판단과 결정에 따라 </a:t>
            </a:r>
            <a:r>
              <a:rPr lang="ko-KR" altLang="en-US" dirty="0" err="1" smtClean="0"/>
              <a:t>아치에스에</a:t>
            </a:r>
            <a:r>
              <a:rPr lang="ko-KR" altLang="en-US" dirty="0" smtClean="0"/>
              <a:t> 참석 가능</a:t>
            </a:r>
            <a:endParaRPr lang="en-US" altLang="ko-KR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endParaRPr lang="en-US" altLang="ko-KR" sz="600" dirty="0" smtClean="0"/>
          </a:p>
        </p:txBody>
      </p:sp>
      <p:sp>
        <p:nvSpPr>
          <p:cNvPr id="24474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A3A781-4081-49E1-8D2D-82C68C458271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ko-KR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마스터"/>
          <p:cNvPicPr>
            <a:picLocks noChangeAspect="1" noChangeArrowheads="1"/>
          </p:cNvPicPr>
          <p:nvPr userDrawn="1"/>
        </p:nvPicPr>
        <p:blipFill>
          <a:blip r:embed="rId2" cstate="print"/>
          <a:srcRect b="74144"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가정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31163" y="0"/>
            <a:ext cx="1112837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fld id="{A73EB396-40D5-401E-86B7-93305D0DCCF0}" type="datetimeFigureOut">
              <a:rPr lang="ko-KR" altLang="en-US" smtClean="0"/>
              <a:pPr>
                <a:defRPr/>
              </a:pPr>
              <a:t>2019-08-03</a:t>
            </a:fld>
            <a:endParaRPr lang="ko-KR" altLang="en-US" dirty="0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fld id="{D6F014E1-0C4D-4638-AA45-7440EE7FF7FC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  <a:lvl2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2pPr>
            <a:lvl3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3pPr>
            <a:lvl4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4pPr>
            <a:lvl5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fld id="{B63775DB-A7D7-4D3D-94FE-E13C2ACE0A69}" type="datetimeFigureOut">
              <a:rPr lang="ko-KR" altLang="en-US" smtClean="0"/>
              <a:pPr>
                <a:defRPr/>
              </a:pPr>
              <a:t>2019-08-03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fld id="{088555C8-35AE-44C9-83D5-BA10A7425039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  <a:lvl2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2pPr>
            <a:lvl3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3pPr>
            <a:lvl4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4pPr>
            <a:lvl5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fld id="{D281B97C-8E62-4211-81B8-422A3F15B61C}" type="datetimeFigureOut">
              <a:rPr lang="ko-KR" altLang="en-US" smtClean="0"/>
              <a:pPr>
                <a:defRPr/>
              </a:pPr>
              <a:t>2019-08-03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fld id="{78A924B6-5EFA-4E25-A0BF-472C050258AC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  <a:lvl2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2pPr>
            <a:lvl3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3pPr>
            <a:lvl4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4pPr>
            <a:lvl5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fld id="{D091CA1E-7DF5-4877-B093-617161B840ED}" type="datetimeFigureOut">
              <a:rPr lang="ko-KR" altLang="en-US" smtClean="0"/>
              <a:pPr>
                <a:defRPr/>
              </a:pPr>
              <a:t>2019-08-03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fld id="{23E83BE8-7C8C-41E1-B322-94C1F46F83EE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fld id="{8AF9551F-02A1-4D23-B5B7-B1DA63C1E25F}" type="datetimeFigureOut">
              <a:rPr lang="ko-KR" altLang="en-US" smtClean="0"/>
              <a:pPr>
                <a:defRPr/>
              </a:pPr>
              <a:t>2019-08-03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fld id="{8272B42A-A4EE-46AD-AB89-36680C98D380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  <a:lvl2pPr>
              <a:defRPr sz="2400">
                <a:latin typeface="HY목각파임B" panose="02030600000101010101" pitchFamily="18" charset="-127"/>
                <a:ea typeface="HY목각파임B" panose="02030600000101010101" pitchFamily="18" charset="-127"/>
              </a:defRPr>
            </a:lvl2pPr>
            <a:lvl3pPr>
              <a:defRPr sz="2000">
                <a:latin typeface="HY목각파임B" panose="02030600000101010101" pitchFamily="18" charset="-127"/>
                <a:ea typeface="HY목각파임B" panose="02030600000101010101" pitchFamily="18" charset="-127"/>
              </a:defRPr>
            </a:lvl3pPr>
            <a:lvl4pPr>
              <a:defRPr sz="1800">
                <a:latin typeface="HY목각파임B" panose="02030600000101010101" pitchFamily="18" charset="-127"/>
                <a:ea typeface="HY목각파임B" panose="02030600000101010101" pitchFamily="18" charset="-127"/>
              </a:defRPr>
            </a:lvl4pPr>
            <a:lvl5pPr>
              <a:defRPr sz="1800">
                <a:latin typeface="HY목각파임B" panose="02030600000101010101" pitchFamily="18" charset="-127"/>
                <a:ea typeface="HY목각파임B" panose="02030600000101010101" pitchFamily="18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  <a:lvl2pPr>
              <a:defRPr sz="2400">
                <a:latin typeface="HY목각파임B" panose="02030600000101010101" pitchFamily="18" charset="-127"/>
                <a:ea typeface="HY목각파임B" panose="02030600000101010101" pitchFamily="18" charset="-127"/>
              </a:defRPr>
            </a:lvl2pPr>
            <a:lvl3pPr>
              <a:defRPr sz="2000">
                <a:latin typeface="HY목각파임B" panose="02030600000101010101" pitchFamily="18" charset="-127"/>
                <a:ea typeface="HY목각파임B" panose="02030600000101010101" pitchFamily="18" charset="-127"/>
              </a:defRPr>
            </a:lvl3pPr>
            <a:lvl4pPr>
              <a:defRPr sz="1800">
                <a:latin typeface="HY목각파임B" panose="02030600000101010101" pitchFamily="18" charset="-127"/>
                <a:ea typeface="HY목각파임B" panose="02030600000101010101" pitchFamily="18" charset="-127"/>
              </a:defRPr>
            </a:lvl4pPr>
            <a:lvl5pPr>
              <a:defRPr sz="1800">
                <a:latin typeface="HY목각파임B" panose="02030600000101010101" pitchFamily="18" charset="-127"/>
                <a:ea typeface="HY목각파임B" panose="02030600000101010101" pitchFamily="18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fld id="{2814D1D2-7630-4769-9189-BA78149ADE69}" type="datetimeFigureOut">
              <a:rPr lang="ko-KR" altLang="en-US" smtClean="0"/>
              <a:pPr>
                <a:defRPr/>
              </a:pPr>
              <a:t>2019-08-03</a:t>
            </a:fld>
            <a:endParaRPr lang="ko-KR" altLang="en-US" dirty="0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fld id="{7D2DDD17-388C-49E4-9552-78787E14E0D9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  <a:lvl2pPr>
              <a:defRPr sz="2000">
                <a:latin typeface="HY목각파임B" panose="02030600000101010101" pitchFamily="18" charset="-127"/>
                <a:ea typeface="HY목각파임B" panose="02030600000101010101" pitchFamily="18" charset="-127"/>
              </a:defRPr>
            </a:lvl2pPr>
            <a:lvl3pPr>
              <a:defRPr sz="1800">
                <a:latin typeface="HY목각파임B" panose="02030600000101010101" pitchFamily="18" charset="-127"/>
                <a:ea typeface="HY목각파임B" panose="02030600000101010101" pitchFamily="18" charset="-127"/>
              </a:defRPr>
            </a:lvl3pPr>
            <a:lvl4pPr>
              <a:defRPr sz="1600">
                <a:latin typeface="HY목각파임B" panose="02030600000101010101" pitchFamily="18" charset="-127"/>
                <a:ea typeface="HY목각파임B" panose="02030600000101010101" pitchFamily="18" charset="-127"/>
              </a:defRPr>
            </a:lvl4pPr>
            <a:lvl5pPr>
              <a:defRPr sz="1600">
                <a:latin typeface="HY목각파임B" panose="02030600000101010101" pitchFamily="18" charset="-127"/>
                <a:ea typeface="HY목각파임B" panose="02030600000101010101" pitchFamily="18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  <a:lvl2pPr>
              <a:defRPr sz="2000">
                <a:latin typeface="HY목각파임B" panose="02030600000101010101" pitchFamily="18" charset="-127"/>
                <a:ea typeface="HY목각파임B" panose="02030600000101010101" pitchFamily="18" charset="-127"/>
              </a:defRPr>
            </a:lvl2pPr>
            <a:lvl3pPr>
              <a:defRPr sz="1800">
                <a:latin typeface="HY목각파임B" panose="02030600000101010101" pitchFamily="18" charset="-127"/>
                <a:ea typeface="HY목각파임B" panose="02030600000101010101" pitchFamily="18" charset="-127"/>
              </a:defRPr>
            </a:lvl3pPr>
            <a:lvl4pPr>
              <a:defRPr sz="1600">
                <a:latin typeface="HY목각파임B" panose="02030600000101010101" pitchFamily="18" charset="-127"/>
                <a:ea typeface="HY목각파임B" panose="02030600000101010101" pitchFamily="18" charset="-127"/>
              </a:defRPr>
            </a:lvl4pPr>
            <a:lvl5pPr>
              <a:defRPr sz="1600">
                <a:latin typeface="HY목각파임B" panose="02030600000101010101" pitchFamily="18" charset="-127"/>
                <a:ea typeface="HY목각파임B" panose="02030600000101010101" pitchFamily="18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fld id="{C0B36D7D-701E-4FF4-B9D9-7FD4DED44BD4}" type="datetimeFigureOut">
              <a:rPr lang="ko-KR" altLang="en-US" smtClean="0"/>
              <a:pPr>
                <a:defRPr/>
              </a:pPr>
              <a:t>2019-08-03</a:t>
            </a:fld>
            <a:endParaRPr lang="ko-KR" altLang="en-US" dirty="0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fld id="{70C2BA9F-6018-4239-9EA8-E9A751A0E96A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fld id="{08A2026D-9AEA-4BBE-A7C8-743D1EFAD429}" type="datetimeFigureOut">
              <a:rPr lang="ko-KR" altLang="en-US" smtClean="0"/>
              <a:pPr>
                <a:defRPr/>
              </a:pPr>
              <a:t>2019-08-03</a:t>
            </a:fld>
            <a:endParaRPr lang="ko-KR" altLang="en-US" dirty="0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fld id="{0163274B-A591-43BB-8CA9-742766141593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fld id="{AA4E96F4-EE01-448C-BDBC-0314D2F68700}" type="datetimeFigureOut">
              <a:rPr lang="ko-KR" altLang="en-US" smtClean="0"/>
              <a:pPr>
                <a:defRPr/>
              </a:pPr>
              <a:t>2019-08-03</a:t>
            </a:fld>
            <a:endParaRPr lang="ko-KR" altLang="en-US" dirty="0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fld id="{FCE164C5-2883-4203-8B0C-1548916429D5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  <a:lvl2pPr>
              <a:defRPr sz="2800">
                <a:latin typeface="HY목각파임B" panose="02030600000101010101" pitchFamily="18" charset="-127"/>
                <a:ea typeface="HY목각파임B" panose="02030600000101010101" pitchFamily="18" charset="-127"/>
              </a:defRPr>
            </a:lvl2pPr>
            <a:lvl3pPr>
              <a:defRPr sz="2400">
                <a:latin typeface="HY목각파임B" panose="02030600000101010101" pitchFamily="18" charset="-127"/>
                <a:ea typeface="HY목각파임B" panose="02030600000101010101" pitchFamily="18" charset="-127"/>
              </a:defRPr>
            </a:lvl3pPr>
            <a:lvl4pPr>
              <a:defRPr sz="2000">
                <a:latin typeface="HY목각파임B" panose="02030600000101010101" pitchFamily="18" charset="-127"/>
                <a:ea typeface="HY목각파임B" panose="02030600000101010101" pitchFamily="18" charset="-127"/>
              </a:defRPr>
            </a:lvl4pPr>
            <a:lvl5pPr>
              <a:defRPr sz="2000">
                <a:latin typeface="HY목각파임B" panose="02030600000101010101" pitchFamily="18" charset="-127"/>
                <a:ea typeface="HY목각파임B" panose="02030600000101010101" pitchFamily="18" charset="-127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fld id="{0564DF29-798D-45C6-90FE-8E7791BF5340}" type="datetimeFigureOut">
              <a:rPr lang="ko-KR" altLang="en-US" smtClean="0"/>
              <a:pPr>
                <a:defRPr/>
              </a:pPr>
              <a:t>2019-08-03</a:t>
            </a:fld>
            <a:endParaRPr lang="ko-KR" altLang="en-US" dirty="0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fld id="{0457588C-2763-4F97-AD6B-356FF0CBF11F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fld id="{B1CE0544-BA7B-496E-8C4A-875975A648AB}" type="datetimeFigureOut">
              <a:rPr lang="ko-KR" altLang="en-US" smtClean="0"/>
              <a:pPr>
                <a:defRPr/>
              </a:pPr>
              <a:t>2019-08-03</a:t>
            </a:fld>
            <a:endParaRPr lang="ko-KR" altLang="en-US" dirty="0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fld id="{99CFE0B8-EF79-4BD9-9203-A8A8806884BF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마스터"/>
          <p:cNvPicPr>
            <a:picLocks noChangeAspect="1" noChangeArrowheads="1"/>
          </p:cNvPicPr>
          <p:nvPr userDrawn="1"/>
        </p:nvPicPr>
        <p:blipFill>
          <a:blip r:embed="rId13" cstate="print"/>
          <a:srcRect b="74144"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8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fld id="{8805EC15-E954-47AC-B0EA-767D9C61003F}" type="datetimeFigureOut">
              <a:rPr lang="ko-KR" altLang="en-US" smtClean="0"/>
              <a:pPr>
                <a:defRPr/>
              </a:pPr>
              <a:t>2019-08-03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defRPr>
            </a:lvl1pPr>
          </a:lstStyle>
          <a:p>
            <a:pPr>
              <a:defRPr/>
            </a:pPr>
            <a:fld id="{B83041D4-9B41-4599-B3C7-6DE2707E7CEA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pic>
        <p:nvPicPr>
          <p:cNvPr id="1032" name="Picture 7" descr="가정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31163" y="0"/>
            <a:ext cx="1112837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HY목각파임B" panose="02030600000101010101" pitchFamily="18" charset="-127"/>
          <a:ea typeface="HY목각파임B" panose="02030600000101010101" pitchFamily="18" charset="-127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HY목각파임B" panose="02030600000101010101" pitchFamily="18" charset="-127"/>
          <a:ea typeface="HY목각파임B" panose="02030600000101010101" pitchFamily="18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HY목각파임B" panose="02030600000101010101" pitchFamily="18" charset="-127"/>
          <a:ea typeface="HY목각파임B" panose="02030600000101010101" pitchFamily="18" charset="-127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HY목각파임B" panose="02030600000101010101" pitchFamily="18" charset="-127"/>
          <a:ea typeface="HY목각파임B" panose="02030600000101010101" pitchFamily="18" charset="-127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HY목각파임B" panose="02030600000101010101" pitchFamily="18" charset="-127"/>
          <a:ea typeface="HY목각파임B" panose="02030600000101010101" pitchFamily="18" charset="-127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HY목각파임B" panose="02030600000101010101" pitchFamily="18" charset="-127"/>
          <a:ea typeface="HY목각파임B" panose="02030600000101010101" pitchFamily="18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  <a:endParaRPr lang="ko-KR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11561" y="1556792"/>
            <a:ext cx="7992887" cy="648072"/>
          </a:xfrm>
          <a:prstGeom prst="roundRect">
            <a:avLst/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상급 평의회 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       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),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본당 주임신부 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       )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endParaRPr kumimoji="0" lang="en-US" altLang="ko-KR" sz="26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3877096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설립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611561" y="3068960"/>
            <a:ext cx="7992887" cy="648072"/>
          </a:xfrm>
          <a:prstGeom prst="roundRect">
            <a:avLst/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성모님의 </a:t>
            </a:r>
            <a:r>
              <a:rPr kumimoji="0" lang="en-US" altLang="ko-KR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        ),  (        ),  (        )  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endParaRPr kumimoji="0" lang="en-US" altLang="ko-KR" sz="26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611560" y="2564904"/>
            <a:ext cx="3877096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호도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611561" y="4581128"/>
            <a:ext cx="7992887" cy="1872208"/>
          </a:xfrm>
          <a:prstGeom prst="roundRect">
            <a:avLst>
              <a:gd name="adj" fmla="val 7787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</a:t>
            </a:r>
            <a:r>
              <a:rPr kumimoji="0" lang="en-US" altLang="ko-KR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시간 </a:t>
            </a:r>
            <a:r>
              <a:rPr kumimoji="0" lang="en-US" altLang="ko-KR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30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분 이내 </a:t>
            </a:r>
            <a:r>
              <a:rPr kumimoji="0" lang="ko-KR" altLang="en-US" sz="26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주회합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운영</a:t>
            </a:r>
            <a:endParaRPr kumimoji="0" lang="en-US" altLang="ko-KR" sz="26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배타적 단원 구성 금지   </a:t>
            </a: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</a:t>
            </a:r>
            <a:endParaRPr kumimoji="0" lang="en-US" altLang="ko-KR" sz="26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611560" y="4077072"/>
            <a:ext cx="3877096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구성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auto">
          <a:xfrm>
            <a:off x="900113" y="5805488"/>
            <a:ext cx="7559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ko-KR" altLang="en-US" sz="24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ko-KR" altLang="en-US" sz="24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특정 </a:t>
            </a:r>
            <a:r>
              <a:rPr kumimoji="0" lang="ko-KR" altLang="en-US" sz="24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계층 </a:t>
            </a:r>
            <a:r>
              <a:rPr kumimoji="0" lang="en-US" altLang="ko-KR" sz="24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24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특정 집단</a:t>
            </a:r>
            <a:r>
              <a:rPr kumimoji="0" lang="en-US" altLang="ko-KR" sz="24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r>
              <a:rPr kumimoji="0" lang="ko-KR" altLang="en-US" sz="24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4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24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부부</a:t>
            </a:r>
            <a:r>
              <a:rPr kumimoji="0" lang="en-US" altLang="ko-KR" sz="24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24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대자</a:t>
            </a:r>
            <a:r>
              <a:rPr kumimoji="0" lang="en-US" altLang="ko-KR" sz="24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kumimoji="0" lang="ko-KR" altLang="en-US" sz="24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대녀</a:t>
            </a:r>
            <a:r>
              <a:rPr kumimoji="0" lang="en-US" altLang="ko-KR" sz="24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kumimoji="0" lang="ko-KR" altLang="en-US" sz="24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대부모 </a:t>
            </a:r>
            <a:endParaRPr kumimoji="0" lang="ko-KR" altLang="en-US" sz="2400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auto">
          <a:xfrm>
            <a:off x="3275856" y="1663700"/>
            <a:ext cx="1008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ko-KR" altLang="en-US" sz="24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인가</a:t>
            </a:r>
            <a:endParaRPr kumimoji="0" lang="ko-KR" altLang="en-US" sz="2400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auto">
          <a:xfrm>
            <a:off x="6804248" y="1652588"/>
            <a:ext cx="1008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ko-KR" altLang="en-US" sz="24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승인</a:t>
            </a:r>
            <a:endParaRPr kumimoji="0" lang="ko-KR" altLang="en-US" sz="2400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auto">
          <a:xfrm>
            <a:off x="2771800" y="3165475"/>
            <a:ext cx="1008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ko-KR" altLang="en-US" sz="24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호칭</a:t>
            </a:r>
            <a:endParaRPr kumimoji="0" lang="ko-KR" altLang="en-US" sz="2400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auto">
          <a:xfrm>
            <a:off x="4283968" y="3165475"/>
            <a:ext cx="1008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ko-KR" altLang="en-US" sz="24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특전</a:t>
            </a:r>
            <a:endParaRPr kumimoji="0" lang="ko-KR" altLang="en-US" sz="2400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23" name="직사각형 22"/>
          <p:cNvSpPr>
            <a:spLocks noChangeArrowheads="1"/>
          </p:cNvSpPr>
          <p:nvPr/>
        </p:nvSpPr>
        <p:spPr bwMode="auto">
          <a:xfrm>
            <a:off x="5796186" y="3165475"/>
            <a:ext cx="1008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ko-KR" altLang="en-US" sz="24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행적</a:t>
            </a:r>
            <a:endParaRPr kumimoji="0" lang="ko-KR" altLang="en-US" sz="2400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  <a:endParaRPr lang="ko-KR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11561" y="1916832"/>
            <a:ext cx="7992887" cy="4104456"/>
          </a:xfrm>
          <a:prstGeom prst="roundRect">
            <a:avLst>
              <a:gd name="adj" fmla="val 4699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</a:t>
            </a:r>
            <a:r>
              <a:rPr kumimoji="0" lang="en-US" altLang="ko-KR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“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뗏세라의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모든 기도문</a:t>
            </a:r>
            <a:r>
              <a:rPr kumimoji="0" lang="en-US" altLang="ko-KR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”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매일 봉헌</a:t>
            </a:r>
            <a:endParaRPr kumimoji="0" lang="en-US" altLang="ko-KR" sz="2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28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묵주기도 </a:t>
            </a:r>
            <a:r>
              <a:rPr kumimoji="0" lang="en-US" altLang="ko-KR" sz="28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5</a:t>
            </a:r>
            <a:r>
              <a:rPr kumimoji="0" lang="ko-KR" altLang="en-US" sz="28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 </a:t>
            </a:r>
            <a:r>
              <a:rPr kumimoji="0" lang="ko-KR" altLang="en-US" sz="28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포함</a:t>
            </a:r>
            <a:endParaRPr kumimoji="0" lang="en-US" altLang="ko-KR" sz="28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endParaRPr kumimoji="0" lang="ko-KR" altLang="en-US" sz="2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</a:t>
            </a:r>
            <a:r>
              <a:rPr kumimoji="0" lang="en-US" altLang="ko-KR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“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미사 참례 및 영성체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”</a:t>
            </a: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매일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봉헌</a:t>
            </a:r>
            <a:endParaRPr kumimoji="0" lang="en-US" altLang="ko-KR" sz="2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ko-KR" altLang="en-US" sz="2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</a:t>
            </a:r>
            <a:r>
              <a:rPr kumimoji="0" lang="en-US" altLang="ko-KR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“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교회가 인정하는 일과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”</a:t>
            </a: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매일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봉헌</a:t>
            </a:r>
            <a:endParaRPr kumimoji="0" lang="en-US" altLang="ko-KR" sz="2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(</a:t>
            </a:r>
            <a:r>
              <a:rPr kumimoji="0" lang="ko-KR" altLang="en-US" sz="28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성무일도</a:t>
            </a: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28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소성무일도</a:t>
            </a: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성모소일과 중 하나</a:t>
            </a:r>
            <a:r>
              <a:rPr kumimoji="0" lang="en-US" altLang="ko-KR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endParaRPr kumimoji="0" lang="ko-KR" altLang="en-US" sz="2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7056784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쁘레또리움</a:t>
            </a: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및 </a:t>
            </a:r>
            <a:r>
              <a:rPr kumimoji="0" lang="ko-KR" altLang="en-US" sz="36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아듀또리움</a:t>
            </a: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단원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  <a:endParaRPr lang="ko-KR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11561" y="1772816"/>
            <a:ext cx="8352927" cy="2880320"/>
          </a:xfrm>
          <a:prstGeom prst="roundRect">
            <a:avLst>
              <a:gd name="adj" fmla="val 1718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성령께 바치는 단원의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충성 서약</a:t>
            </a:r>
            <a:endParaRPr kumimoji="0" lang="en-US" altLang="ko-KR" sz="2800" b="1" dirty="0" smtClean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en-US" altLang="ko-KR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“</a:t>
            </a:r>
            <a:r>
              <a:rPr kumimoji="0" lang="ko-KR" altLang="en-US" sz="2800" b="1" dirty="0" err="1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ko-KR" altLang="en-US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선서문</a:t>
            </a:r>
            <a:r>
              <a:rPr kumimoji="0" lang="en-US" altLang="ko-KR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” </a:t>
            </a: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ko-KR" altLang="en-US" sz="8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</a:t>
            </a:r>
            <a:r>
              <a:rPr kumimoji="0" lang="ko-KR" altLang="en-US" sz="28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입단한지 </a:t>
            </a:r>
            <a:r>
              <a:rPr kumimoji="0" lang="en-US" altLang="ko-KR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3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개월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최대 </a:t>
            </a:r>
            <a:r>
              <a:rPr kumimoji="0" lang="en-US" altLang="ko-KR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6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개월</a:t>
            </a:r>
            <a:r>
              <a:rPr kumimoji="0" lang="en-US" altLang="ko-KR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 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경과</a:t>
            </a:r>
            <a:r>
              <a:rPr kumimoji="0" lang="ko-KR" altLang="en-US" sz="28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후 </a:t>
            </a:r>
            <a:endParaRPr kumimoji="0" lang="en-US" altLang="ko-KR" sz="28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ko-KR" alt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레지오에</a:t>
            </a: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계속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봉사하기를 원하는 </a:t>
            </a: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예비단원</a:t>
            </a:r>
            <a:endParaRPr kumimoji="0" lang="en-US" altLang="ko-KR" sz="28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ko-KR" altLang="en-US" sz="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2304256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단원 선서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  <a:endParaRPr lang="ko-KR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11561" y="1772816"/>
            <a:ext cx="8352927" cy="4896544"/>
          </a:xfrm>
          <a:prstGeom prst="roundRect">
            <a:avLst>
              <a:gd name="adj" fmla="val 1718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선서 주의사항</a:t>
            </a: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4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ko-KR" altLang="en-US" sz="28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① </a:t>
            </a:r>
            <a:r>
              <a:rPr kumimoji="0" lang="en-US" altLang="ko-KR" sz="28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3</a:t>
            </a:r>
            <a:r>
              <a:rPr kumimoji="0" lang="ko-KR" altLang="en-US" sz="28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개월 수련기간 경과 전에 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선서 허용 </a:t>
            </a:r>
            <a:r>
              <a:rPr kumimoji="0" lang="ko-KR" altLang="en-US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금지</a:t>
            </a:r>
            <a:endParaRPr kumimoji="0" lang="en-US" altLang="ko-KR" sz="2800" b="1" dirty="0" smtClean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ko-KR" altLang="en-US" sz="10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4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ko-KR" altLang="en-US" sz="28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② </a:t>
            </a:r>
            <a:r>
              <a:rPr kumimoji="0" lang="en-US" altLang="ko-KR" sz="28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6</a:t>
            </a:r>
            <a:r>
              <a:rPr kumimoji="0" lang="ko-KR" altLang="en-US" sz="28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개월 경과 후 선서를 주저하면 </a:t>
            </a:r>
            <a:r>
              <a:rPr kumimoji="0" lang="ko-KR" altLang="en-US" sz="2800" b="1" dirty="0" err="1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퇴단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권유</a:t>
            </a:r>
            <a:endParaRPr kumimoji="0" lang="en-US" altLang="ko-KR" sz="2800" b="1" dirty="0" smtClean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10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endParaRPr kumimoji="0" lang="ko-KR" altLang="en-US" sz="10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4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en-US" altLang="ko-KR" sz="28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③ </a:t>
            </a:r>
            <a:r>
              <a:rPr kumimoji="0" lang="ko-KR" altLang="en-US" sz="28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선서는 반드시 </a:t>
            </a:r>
            <a:r>
              <a:rPr kumimoji="0" lang="ko-KR" altLang="en-US" sz="2800" b="1" dirty="0" err="1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주회합에서</a:t>
            </a:r>
            <a:r>
              <a:rPr kumimoji="0" lang="ko-KR" altLang="en-US" sz="28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실시</a:t>
            </a:r>
            <a:r>
              <a:rPr kumimoji="0" lang="en-US" altLang="ko-KR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합동선서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제한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ko-KR" altLang="en-US" sz="10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4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ko-KR" altLang="en-US" sz="28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④ </a:t>
            </a:r>
            <a:r>
              <a:rPr kumimoji="0" lang="en-US" altLang="ko-KR" sz="28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</a:t>
            </a:r>
            <a:r>
              <a:rPr kumimoji="0" lang="ko-KR" altLang="en-US" sz="28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개월 이내 전입 단원</a:t>
            </a:r>
            <a:r>
              <a:rPr kumimoji="0" lang="en-US" altLang="ko-KR" sz="28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endParaRPr kumimoji="0" lang="en-US" altLang="ko-KR" sz="2800" b="1" dirty="0" smtClean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8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8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: 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수련기와 선서가 필요 </a:t>
            </a:r>
            <a:r>
              <a:rPr kumimoji="0" lang="ko-KR" altLang="en-US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없음</a:t>
            </a:r>
            <a:endParaRPr kumimoji="0" lang="en-US" altLang="ko-KR" sz="2800" b="1" dirty="0" smtClean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en-US" altLang="ko-KR" sz="10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4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en-US" altLang="ko-KR" sz="28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⑤ </a:t>
            </a:r>
            <a:r>
              <a:rPr kumimoji="0" lang="ko-KR" altLang="en-US" sz="2800" b="1" dirty="0" err="1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재입단</a:t>
            </a:r>
            <a:r>
              <a:rPr kumimoji="0" lang="ko-KR" altLang="en-US" sz="28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단원 </a:t>
            </a:r>
            <a:r>
              <a:rPr kumimoji="0" lang="en-US" altLang="ko-KR" sz="28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: 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3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개월의 </a:t>
            </a:r>
            <a:r>
              <a:rPr kumimoji="0" lang="ko-KR" altLang="en-US" sz="2800" b="1" dirty="0" err="1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수련기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후 다시 선서</a:t>
            </a:r>
            <a:endParaRPr kumimoji="0" lang="en-US" altLang="ko-KR" sz="28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2304256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단원 선서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265730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  <a:endParaRPr lang="ko-KR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11560" y="1772816"/>
            <a:ext cx="7992887" cy="4942855"/>
          </a:xfrm>
          <a:prstGeom prst="roundRect">
            <a:avLst>
              <a:gd name="adj" fmla="val 1718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단원의 전출 </a:t>
            </a: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8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☞ 소속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단장의 사전 허가 </a:t>
            </a:r>
            <a:endParaRPr kumimoji="0" lang="en-US" altLang="ko-KR" sz="2800" b="1" dirty="0" smtClean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☞ 전출입신청서에 단장 서명</a:t>
            </a:r>
            <a:endParaRPr kumimoji="0" lang="en-US" altLang="ko-KR" sz="2800" b="1" dirty="0" smtClean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14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endParaRPr kumimoji="0" lang="en-US" altLang="ko-KR" sz="14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전입 </a:t>
            </a:r>
            <a:r>
              <a:rPr kumimoji="0" lang="ko-KR" alt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쁘레시디움에서는</a:t>
            </a:r>
            <a:endParaRPr kumimoji="0" lang="en-US" altLang="ko-KR" sz="2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8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☞ 규정에 위배되지 않는 전입을 이유 없이 </a:t>
            </a:r>
            <a:endParaRPr kumimoji="0" lang="en-US" altLang="ko-KR" sz="28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   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거절해서는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안됨</a:t>
            </a:r>
            <a:endParaRPr kumimoji="0" lang="en-US" altLang="ko-KR" sz="2800" b="1" dirty="0" smtClean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ko-KR" altLang="en-US" sz="14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본당 내 전입</a:t>
            </a: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전출</a:t>
            </a:r>
            <a:endParaRPr kumimoji="0" lang="en-US" altLang="ko-KR" sz="2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8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☞ 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꾸리아의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사전 승인 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4464496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단원 전입</a:t>
            </a:r>
            <a:r>
              <a:rPr kumimoji="0" lang="en-US" altLang="ko-KR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전출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  <a:endParaRPr lang="ko-KR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11561" y="1988840"/>
            <a:ext cx="8424935" cy="4608512"/>
          </a:xfrm>
          <a:prstGeom prst="roundRect">
            <a:avLst>
              <a:gd name="adj" fmla="val 1718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</a:t>
            </a: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단원들은 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순명과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충성으로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ko-KR" altLang="en-US" sz="2800" b="1" dirty="0" err="1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주회합을</a:t>
            </a:r>
            <a:r>
              <a:rPr kumimoji="0" lang="ko-KR" altLang="en-US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존중</a:t>
            </a:r>
            <a:endParaRPr kumimoji="0" lang="en-US" altLang="ko-KR" sz="28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endParaRPr kumimoji="0" lang="en-US" altLang="ko-KR" sz="28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</a:t>
            </a: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쁘레시디움은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주회합을</a:t>
            </a: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실시</a:t>
            </a:r>
            <a:endParaRPr kumimoji="0" lang="en-US" altLang="ko-KR" sz="28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: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어떠한 경우라도 </a:t>
            </a:r>
            <a:r>
              <a:rPr kumimoji="0" lang="ko-KR" altLang="en-US" sz="2800" b="1" dirty="0" err="1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주회합을</a:t>
            </a:r>
            <a:r>
              <a:rPr kumimoji="0" lang="ko-KR" altLang="en-US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생략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할 수 없음</a:t>
            </a:r>
            <a:endParaRPr kumimoji="0" lang="en-US" altLang="ko-KR" sz="28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endParaRPr kumimoji="0" lang="en-US" altLang="ko-KR" sz="2800" b="1" dirty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</a:t>
            </a: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출석 </a:t>
            </a: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인정되는 경우</a:t>
            </a:r>
            <a:r>
              <a:rPr kumimoji="0" lang="en-US" altLang="ko-KR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2001.1.19. Se.)</a:t>
            </a: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en-US" altLang="ko-KR" sz="28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① 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평의회 주관 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: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 err="1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교육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피정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회의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행사 참석</a:t>
            </a: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② 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평의회 지명 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: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 err="1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평의회 방문</a:t>
            </a:r>
            <a:endParaRPr kumimoji="0" lang="en-US" altLang="ko-KR" sz="28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endParaRPr kumimoji="0" lang="ko-KR" altLang="en-US" sz="2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2808312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주회합</a:t>
            </a: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운영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93434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  <a:endParaRPr lang="ko-KR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11561" y="2060848"/>
            <a:ext cx="8208911" cy="3096344"/>
          </a:xfrm>
          <a:prstGeom prst="roundRect">
            <a:avLst>
              <a:gd name="adj" fmla="val 1718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</a:t>
            </a:r>
            <a:r>
              <a:rPr kumimoji="0" lang="en-US" altLang="ko-KR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타 </a:t>
            </a:r>
            <a:r>
              <a:rPr kumimoji="0" lang="ko-KR" altLang="en-US" sz="28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참관</a:t>
            </a:r>
            <a:endParaRPr kumimoji="0" lang="en-US" altLang="ko-KR" sz="28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en-US" altLang="ko-KR" sz="2800" b="1" dirty="0" smtClean="0">
                <a:solidFill>
                  <a:srgbClr val="7030A0"/>
                </a:solidFill>
                <a:latin typeface="맑은 고딕"/>
                <a:ea typeface="맑은 고딕"/>
              </a:rPr>
              <a:t>☞</a:t>
            </a:r>
            <a:r>
              <a:rPr kumimoji="0" lang="en-US" altLang="ko-KR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출석 불인정 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마산 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Re.)</a:t>
            </a: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endParaRPr kumimoji="0" lang="en-US" altLang="ko-KR" sz="28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</a:t>
            </a:r>
            <a:r>
              <a:rPr kumimoji="0" lang="en-US" altLang="ko-KR" sz="28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협조단원으로 이동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시켜 봉사함이 바람직한 </a:t>
            </a: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단원</a:t>
            </a:r>
            <a:endParaRPr kumimoji="0" lang="en-US" altLang="ko-KR" sz="28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en-US" altLang="ko-KR" sz="28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en-US" altLang="ko-KR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① 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타당한 이유 없이 습관적 결석 잦은 단원</a:t>
            </a:r>
            <a:endParaRPr kumimoji="0" lang="en-US" altLang="ko-KR" sz="28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② 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주간활동 의무를 잘 채우지 못하는 단원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2808312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주회합</a:t>
            </a: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운영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  <a:endParaRPr lang="ko-KR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11561" y="1772816"/>
            <a:ext cx="8424935" cy="4896544"/>
          </a:xfrm>
          <a:prstGeom prst="roundRect">
            <a:avLst>
              <a:gd name="adj" fmla="val 1718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kumimoji="0" lang="en-US" altLang="ko-KR" sz="2800" b="1" dirty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묵주기도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신비</a:t>
            </a: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현의</a:t>
            </a: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결정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바탕체"/>
                <a:ea typeface="바탕체"/>
              </a:rPr>
              <a:t> </a:t>
            </a:r>
            <a:endParaRPr kumimoji="0" lang="en-US" altLang="ko-KR" sz="2800" b="1" dirty="0">
              <a:solidFill>
                <a:schemeClr val="accent6">
                  <a:lumMod val="75000"/>
                </a:schemeClr>
              </a:solidFill>
              <a:latin typeface="바탕체"/>
              <a:ea typeface="바탕체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바탕체"/>
                <a:ea typeface="바탕체"/>
              </a:rPr>
              <a:t>   </a:t>
            </a:r>
            <a:r>
              <a:rPr kumimoji="0" lang="ko-KR" altLang="en-US" sz="2800" b="1" dirty="0">
                <a:solidFill>
                  <a:srgbClr val="7030A0"/>
                </a:solidFill>
                <a:latin typeface="바탕체"/>
                <a:ea typeface="바탕체"/>
              </a:rPr>
              <a:t>☞ 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전례시기 </a:t>
            </a:r>
            <a:r>
              <a:rPr kumimoji="0" lang="ko-KR" altLang="en-US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및 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요일의 제약을 받지 않음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</a:t>
            </a:r>
            <a:r>
              <a:rPr kumimoji="0" lang="ko-KR" altLang="en-US" sz="28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영적독서의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선택 </a:t>
            </a:r>
            <a:r>
              <a:rPr kumimoji="0" lang="ko-KR" altLang="en-US" sz="2800" b="1" dirty="0">
                <a:solidFill>
                  <a:srgbClr val="7030A0"/>
                </a:solidFill>
                <a:latin typeface="바탕체"/>
                <a:ea typeface="바탕체"/>
              </a:rPr>
              <a:t>☞ 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교본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성경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2800" b="1" dirty="0" err="1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영성서적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등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매월 첫 </a:t>
            </a:r>
            <a:r>
              <a:rPr kumimoji="0" lang="ko-KR" altLang="en-US" sz="28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주회합의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상훈 낭독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상급평의회 소식 전달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바탕체"/>
                <a:ea typeface="바탕체"/>
              </a:rPr>
              <a:t> </a:t>
            </a:r>
            <a:endParaRPr kumimoji="0" lang="en-US" altLang="ko-KR" sz="2800" b="1" dirty="0" smtClean="0">
              <a:solidFill>
                <a:schemeClr val="accent6">
                  <a:lumMod val="75000"/>
                </a:schemeClr>
              </a:solidFill>
              <a:latin typeface="바탕체"/>
              <a:ea typeface="바탕체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바탕체"/>
                <a:ea typeface="바탕체"/>
              </a:rPr>
              <a:t> </a:t>
            </a:r>
            <a:r>
              <a:rPr kumimoji="0" lang="en-US" altLang="ko-KR" sz="2800" b="1" dirty="0" smtClean="0">
                <a:solidFill>
                  <a:schemeClr val="accent6">
                    <a:lumMod val="75000"/>
                  </a:schemeClr>
                </a:solidFill>
                <a:latin typeface="바탕체"/>
                <a:ea typeface="바탕체"/>
              </a:rPr>
              <a:t> 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☞ 단장의 자의적 판단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취사선택 금지</a:t>
            </a:r>
            <a:endParaRPr kumimoji="0" lang="ko-KR" altLang="en-US" sz="28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훈화 준비 </a:t>
            </a:r>
            <a:r>
              <a:rPr kumimoji="0" lang="ko-KR" altLang="en-US" sz="2800" b="1" dirty="0">
                <a:solidFill>
                  <a:srgbClr val="7030A0"/>
                </a:solidFill>
                <a:latin typeface="바탕체"/>
                <a:ea typeface="바탕체"/>
              </a:rPr>
              <a:t>☞ 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5∼6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분 정도 이야기 형식</a:t>
            </a:r>
            <a:endParaRPr kumimoji="0" lang="en-US" altLang="ko-KR" sz="28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☞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지명시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경륜 있는 훈화할 만한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자격 갖춘 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단원</a:t>
            </a:r>
            <a:endParaRPr kumimoji="0" lang="en-US" altLang="ko-KR" sz="28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kumimoji="0" lang="en-US" altLang="ko-KR" sz="2800" b="1" dirty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4392488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단장계획서 준비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  <a:endParaRPr lang="ko-KR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11561" y="1844823"/>
            <a:ext cx="8208911" cy="3528393"/>
          </a:xfrm>
          <a:prstGeom prst="roundRect">
            <a:avLst>
              <a:gd name="adj" fmla="val 1718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kumimoji="0" lang="en-US" altLang="ko-KR" sz="2800" b="1" dirty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 조 편성 </a:t>
            </a:r>
            <a:endParaRPr kumimoji="0" lang="en-US" altLang="ko-KR" sz="28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ko-KR" altLang="en-US" sz="2800" b="1" dirty="0" smtClean="0">
                <a:solidFill>
                  <a:srgbClr val="7030A0"/>
                </a:solidFill>
                <a:latin typeface="바탕체"/>
                <a:ea typeface="바탕체"/>
              </a:rPr>
              <a:t>☞ 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경험 단원과 새 단원 등 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2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인 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조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 배당 및 지시사항 사전 점검   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교본연구 배당</a:t>
            </a:r>
            <a:r>
              <a:rPr kumimoji="0" lang="ko-KR" altLang="en-US" sz="28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바탕체"/>
                <a:ea typeface="바탕체"/>
              </a:rPr>
              <a:t>☞ 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모든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단원이 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연구</a:t>
            </a:r>
            <a:r>
              <a:rPr kumimoji="0" lang="en-US" altLang="ko-KR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지명 발표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회계보고 준비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바탕체"/>
                <a:ea typeface="바탕체"/>
              </a:rPr>
              <a:t> </a:t>
            </a:r>
            <a:r>
              <a:rPr kumimoji="0" lang="ko-KR" altLang="en-US" sz="2800" b="1" dirty="0">
                <a:solidFill>
                  <a:srgbClr val="0000FF"/>
                </a:solidFill>
                <a:latin typeface="바탕체"/>
                <a:ea typeface="바탕체"/>
              </a:rPr>
              <a:t>☞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회계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결석시</a:t>
            </a:r>
            <a:endParaRPr kumimoji="0" lang="en-US" altLang="ko-KR" sz="2800" b="1" dirty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기타 사항 </a:t>
            </a: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 smtClean="0">
                <a:solidFill>
                  <a:srgbClr val="7030A0"/>
                </a:solidFill>
                <a:latin typeface="바탕체"/>
                <a:ea typeface="바탕체"/>
              </a:rPr>
              <a:t>☞ 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행사</a:t>
            </a:r>
            <a:r>
              <a:rPr kumimoji="0" lang="en-US" altLang="ko-KR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kumimoji="0" lang="ko-KR" altLang="en-US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교육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피정 등 </a:t>
            </a:r>
            <a:r>
              <a:rPr kumimoji="0" lang="ko-KR" altLang="en-US" sz="2800" b="1" dirty="0" err="1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발전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kumimoji="0" lang="en-US" altLang="ko-KR" sz="2800" b="1" dirty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4248472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단장계획서 준비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40270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611561" y="1743660"/>
            <a:ext cx="8208911" cy="4853692"/>
          </a:xfrm>
          <a:prstGeom prst="roundRect">
            <a:avLst>
              <a:gd name="adj" fmla="val 1718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</a:t>
            </a: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단장은 단장 계획서에 의거 할동배당</a:t>
            </a:r>
            <a:endParaRPr kumimoji="0" lang="en-US" altLang="ko-KR" sz="2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 smtClean="0">
                <a:solidFill>
                  <a:srgbClr val="7030A0"/>
                </a:solidFill>
                <a:latin typeface="바탕체"/>
                <a:ea typeface="바탕체"/>
              </a:rPr>
              <a:t>☞ </a:t>
            </a:r>
            <a:r>
              <a:rPr kumimoji="0" lang="ko-KR" altLang="en-US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상급평의회 지시 및 전달 사항 정확히 지시</a:t>
            </a:r>
            <a:endParaRPr kumimoji="0" lang="en-US" altLang="ko-KR" sz="2800" b="1" dirty="0" smtClean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endParaRPr kumimoji="0" lang="ko-KR" altLang="en-US" sz="2000" b="1" dirty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조별 </a:t>
            </a:r>
            <a:r>
              <a:rPr kumimoji="0" lang="en-US" altLang="ko-KR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(2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인 </a:t>
            </a:r>
            <a:r>
              <a:rPr kumimoji="0" lang="en-US" altLang="ko-KR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조</a:t>
            </a:r>
            <a:r>
              <a:rPr kumimoji="0" lang="en-US" altLang="ko-KR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 배당</a:t>
            </a:r>
            <a:endParaRPr kumimoji="0" lang="en-US" altLang="ko-KR" sz="2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endParaRPr kumimoji="0" lang="en-US" altLang="ko-KR" sz="2000" b="1" dirty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주간에 최소한</a:t>
            </a:r>
            <a:r>
              <a:rPr kumimoji="0" lang="ko-KR" altLang="en-US" sz="28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2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시간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의 활동</a:t>
            </a: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의무 </a:t>
            </a:r>
            <a:endParaRPr kumimoji="0" lang="en-US" altLang="ko-KR" sz="2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 smtClean="0">
                <a:solidFill>
                  <a:srgbClr val="7030A0"/>
                </a:solidFill>
                <a:latin typeface="바탕체"/>
                <a:ea typeface="바탕체"/>
              </a:rPr>
              <a:t>☞</a:t>
            </a:r>
            <a:r>
              <a:rPr kumimoji="0" lang="ko-KR" altLang="en-US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 err="1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영성생활은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 의무에 포함되지 않음</a:t>
            </a:r>
            <a:endParaRPr kumimoji="0" lang="en-US" altLang="ko-KR" sz="28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endParaRPr kumimoji="0" lang="en-US" altLang="ko-KR" sz="2000" b="1" dirty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긴급한 활동은 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선</a:t>
            </a:r>
            <a:r>
              <a:rPr kumimoji="0" lang="en-US" altLang="ko-KR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先</a:t>
            </a:r>
            <a:r>
              <a:rPr kumimoji="0" lang="en-US" altLang="ko-KR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 후</a:t>
            </a:r>
            <a:r>
              <a:rPr kumimoji="0" lang="en-US" altLang="ko-KR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後</a:t>
            </a:r>
            <a:r>
              <a:rPr kumimoji="0" lang="en-US" altLang="ko-KR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보고 </a:t>
            </a:r>
            <a:endParaRPr kumimoji="0" lang="en-US" altLang="ko-KR" sz="28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en-US" altLang="ko-KR" sz="28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 smtClean="0">
                <a:solidFill>
                  <a:srgbClr val="7030A0"/>
                </a:solidFill>
                <a:latin typeface="바탕체"/>
                <a:ea typeface="바탕체"/>
              </a:rPr>
              <a:t>☞ </a:t>
            </a:r>
            <a:r>
              <a:rPr kumimoji="0" lang="ko-KR" altLang="en-US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연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年</a:t>
            </a:r>
            <a:r>
              <a:rPr kumimoji="0" lang="en-US" altLang="ko-KR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),</a:t>
            </a:r>
            <a:r>
              <a:rPr kumimoji="0" lang="ko-KR" altLang="en-US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월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月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 </a:t>
            </a:r>
            <a:r>
              <a:rPr kumimoji="0" lang="ko-KR" altLang="en-US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배당</a:t>
            </a:r>
            <a:r>
              <a:rPr kumimoji="0" lang="en-US" altLang="ko-KR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(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응급환자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kumimoji="0" lang="ko-KR" altLang="en-US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상가 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돌봄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3960440" cy="576064"/>
          </a:xfrm>
          <a:prstGeom prst="roundRect">
            <a:avLst/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marL="272996" indent="-272996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활동배당 원칙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22881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4896544" cy="576064"/>
          </a:xfrm>
          <a:prstGeom prst="roundRect">
            <a:avLst/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marL="272996" indent="-272996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활동배당시</a:t>
            </a: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주의사항 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683568" y="2063590"/>
            <a:ext cx="7907552" cy="4317738"/>
          </a:xfrm>
          <a:prstGeom prst="roundRect">
            <a:avLst>
              <a:gd name="adj" fmla="val 1718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en-US" altLang="ko-KR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1.</a:t>
            </a: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자유 활동 배당금지</a:t>
            </a:r>
            <a:endParaRPr kumimoji="0" lang="en-US" altLang="ko-KR" sz="2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endParaRPr kumimoji="0" lang="en-US" altLang="ko-KR" sz="2800" b="1" dirty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>
                <a:solidFill>
                  <a:srgbClr val="7030A0"/>
                </a:solidFill>
                <a:latin typeface="바탕체"/>
                <a:ea typeface="바탕체"/>
              </a:rPr>
              <a:t>☞ </a:t>
            </a:r>
            <a:r>
              <a:rPr kumimoji="0" lang="ko-KR" alt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주회합에</a:t>
            </a: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</a:t>
            </a: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보고할 수 있으며</a:t>
            </a: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쁘레시디움이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인정하면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endParaRPr kumimoji="0" lang="en-US" altLang="ko-KR" sz="2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정상적인 </a:t>
            </a:r>
            <a:r>
              <a:rPr kumimoji="0" lang="ko-KR" altLang="en-US" sz="28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활동이 됨</a:t>
            </a: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 </a:t>
            </a: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endParaRPr kumimoji="0" lang="en-US" altLang="ko-KR" sz="2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 smtClean="0">
                <a:solidFill>
                  <a:srgbClr val="7030A0"/>
                </a:solidFill>
                <a:latin typeface="바탕체"/>
                <a:ea typeface="바탕체"/>
              </a:rPr>
              <a:t>☞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활동의 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“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종목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세목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활동내용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”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을</a:t>
            </a:r>
            <a:endParaRPr kumimoji="0" lang="en-US" altLang="ko-KR" sz="2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기준하여 </a:t>
            </a: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단장의 신중한 판단 필요</a:t>
            </a:r>
            <a:endParaRPr kumimoji="0" lang="en-US" altLang="ko-KR" sz="28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endParaRPr kumimoji="0" lang="en-US" altLang="ko-KR" sz="28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49923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  <a:endParaRPr lang="ko-KR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11561" y="1635468"/>
            <a:ext cx="7992887" cy="1080120"/>
          </a:xfrm>
          <a:prstGeom prst="roundRect">
            <a:avLst/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정해진 시간 이내 </a:t>
            </a:r>
            <a:r>
              <a:rPr kumimoji="0" lang="ko-KR" altLang="en-US" sz="26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주회합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운영에 무리가 있을 경우 </a:t>
            </a:r>
            <a:endParaRPr kumimoji="0" lang="en-US" altLang="ko-KR" sz="26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</a:t>
            </a:r>
            <a:r>
              <a:rPr kumimoji="0" lang="ko-KR" altLang="en-US" sz="26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꾸리아의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분단 </a:t>
            </a:r>
            <a:r>
              <a:rPr kumimoji="0" lang="ko-KR" altLang="en-US" sz="26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요청시</a:t>
            </a:r>
            <a:endParaRPr kumimoji="0" lang="en-US" altLang="ko-KR" sz="26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4392488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분단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611561" y="3565587"/>
            <a:ext cx="7992887" cy="1080120"/>
          </a:xfrm>
          <a:prstGeom prst="roundRect">
            <a:avLst/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본당 </a:t>
            </a:r>
            <a:r>
              <a:rPr kumimoji="0" lang="ko-KR" altLang="en-US" sz="26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분할시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err="1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단위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로 전출</a:t>
            </a:r>
            <a:endParaRPr kumimoji="0" lang="en-US" altLang="ko-KR" sz="26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단원 개인별 전출 및 이탈 방지 지속 관리</a:t>
            </a:r>
            <a:endParaRPr kumimoji="0" lang="en-US" altLang="ko-KR" sz="26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611560" y="3016809"/>
            <a:ext cx="4392488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전출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611561" y="5445224"/>
            <a:ext cx="7992887" cy="1152128"/>
          </a:xfrm>
          <a:prstGeom prst="roundRect">
            <a:avLst>
              <a:gd name="adj" fmla="val 7787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정상적인 운영이 불가능한 </a:t>
            </a:r>
            <a:r>
              <a:rPr kumimoji="0" lang="ko-KR" altLang="en-US" sz="26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endParaRPr kumimoji="0" lang="en-US" altLang="ko-KR" sz="26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endParaRPr kumimoji="0" lang="en-US" altLang="ko-KR" sz="26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611560" y="4941168"/>
            <a:ext cx="4392488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해산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4491111" y="2218821"/>
            <a:ext cx="3897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ko-KR" altLang="en-US" sz="24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☞ </a:t>
            </a:r>
            <a:r>
              <a:rPr kumimoji="0" lang="ko-KR" altLang="en-US" sz="24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쁘레시디움은</a:t>
            </a:r>
            <a:r>
              <a:rPr kumimoji="0" lang="ko-KR" altLang="en-US" sz="24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적극 수용</a:t>
            </a:r>
            <a:endParaRPr kumimoji="0" lang="ko-KR" altLang="en-US" dirty="0"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25" name="직사각형 24"/>
          <p:cNvSpPr>
            <a:spLocks noChangeArrowheads="1"/>
          </p:cNvSpPr>
          <p:nvPr/>
        </p:nvSpPr>
        <p:spPr bwMode="auto">
          <a:xfrm>
            <a:off x="1042988" y="6035229"/>
            <a:ext cx="529503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ko-KR" altLang="en-US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☞ </a:t>
            </a:r>
            <a:r>
              <a:rPr kumimoji="0" lang="ko-KR" altLang="en-US" sz="26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꾸리아의</a:t>
            </a:r>
            <a:r>
              <a:rPr kumimoji="0" lang="ko-KR" altLang="en-US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해산 결정 </a:t>
            </a:r>
            <a:r>
              <a:rPr kumimoji="0" lang="en-US" altLang="ko-KR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(Con.)</a:t>
            </a:r>
            <a:r>
              <a:rPr kumimoji="0" lang="ko-KR" altLang="en-US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endParaRPr kumimoji="0" lang="ko-KR" altLang="en-US" sz="2600" dirty="0"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4896544" cy="576064"/>
          </a:xfrm>
          <a:prstGeom prst="roundRect">
            <a:avLst/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marL="272996" indent="-272996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활동배당시</a:t>
            </a: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주의사항 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555318" y="1844824"/>
            <a:ext cx="8193146" cy="4781079"/>
          </a:xfrm>
          <a:prstGeom prst="roundRect">
            <a:avLst>
              <a:gd name="adj" fmla="val 1718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en-US" altLang="ko-KR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2.</a:t>
            </a: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기도</a:t>
            </a: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kumimoji="0" lang="ko-KR" altLang="en-US" sz="28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평일미사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참례 등 신심행위 배당 금지</a:t>
            </a:r>
            <a:endParaRPr kumimoji="0" lang="en-US" altLang="ko-KR" sz="2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endParaRPr kumimoji="0" lang="en-US" altLang="ko-KR" sz="28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>
                <a:solidFill>
                  <a:srgbClr val="7030A0"/>
                </a:solidFill>
                <a:latin typeface="바탕체"/>
                <a:ea typeface="바탕체"/>
              </a:rPr>
              <a:t>☞ </a:t>
            </a:r>
            <a:r>
              <a:rPr kumimoji="0" lang="ko-KR" alt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평일미사</a:t>
            </a: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참례의 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권유 활동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은 배당 가능</a:t>
            </a:r>
            <a:endParaRPr kumimoji="0" lang="en-US" altLang="ko-KR" sz="2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endParaRPr kumimoji="0" lang="en-US" altLang="ko-KR" sz="2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 smtClean="0">
                <a:solidFill>
                  <a:srgbClr val="7030A0"/>
                </a:solidFill>
                <a:latin typeface="바탕체"/>
                <a:ea typeface="바탕체"/>
              </a:rPr>
              <a:t>☞</a:t>
            </a: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기도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활동의 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예외적 배당 가능 </a:t>
            </a:r>
            <a:endParaRPr kumimoji="0" lang="en-US" altLang="ko-KR" sz="28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 </a:t>
            </a: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보고 및 집계만</a:t>
            </a: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 </a:t>
            </a: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en-US" altLang="ko-KR" sz="28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① 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교구장의 지시에 의한 공동체의 기도</a:t>
            </a: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② 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상급 평의회의 결정에 따른 </a:t>
            </a:r>
            <a:endParaRPr kumimoji="0" lang="en-US" altLang="ko-KR" sz="28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  </a:t>
            </a:r>
            <a:r>
              <a:rPr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 err="1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공동체의 기도</a:t>
            </a:r>
            <a:endParaRPr kumimoji="0" lang="en-US" altLang="ko-KR" sz="28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067156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8208912" cy="576064"/>
          </a:xfrm>
          <a:prstGeom prst="roundRect">
            <a:avLst/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marL="272996" indent="-272996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활동배당시</a:t>
            </a: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주의사항 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499020" y="1628800"/>
            <a:ext cx="8208911" cy="5040560"/>
          </a:xfrm>
          <a:prstGeom prst="roundRect">
            <a:avLst>
              <a:gd name="adj" fmla="val 1718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endParaRPr kumimoji="0" lang="en-US" altLang="ko-KR" sz="2800" b="1" dirty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en-US" altLang="ko-KR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3.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친인척에 대한 활동 </a:t>
            </a:r>
            <a:endParaRPr kumimoji="0" lang="en-US" altLang="ko-KR" sz="2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☞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 err="1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쁘레시디움에서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배당한 것이면 </a:t>
            </a:r>
            <a:r>
              <a:rPr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 인정</a:t>
            </a:r>
            <a:endParaRPr kumimoji="0" lang="en-US" altLang="ko-KR" sz="28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endParaRPr kumimoji="0" lang="en-US" altLang="ko-KR" sz="28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en-US" altLang="ko-KR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4.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본당 소공동체 및 본당 </a:t>
            </a:r>
            <a:r>
              <a:rPr kumimoji="0" lang="ko-KR" altLang="en-US" sz="28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제단체에서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수행한 활동 </a:t>
            </a:r>
            <a:endParaRPr kumimoji="0" lang="en-US" altLang="ko-KR" sz="2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en-US" altLang="ko-KR" sz="28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en-US" altLang="ko-KR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☞ </a:t>
            </a:r>
            <a:r>
              <a:rPr kumimoji="0" lang="ko-KR" altLang="en-US" sz="2800" b="1" dirty="0" err="1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쁘레시디움에서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배당한 것이면 </a:t>
            </a:r>
            <a:r>
              <a:rPr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 인정</a:t>
            </a:r>
            <a:endParaRPr kumimoji="0" lang="en-US" altLang="ko-KR" sz="28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endParaRPr kumimoji="0" lang="en-US" altLang="ko-KR" sz="28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en-US" altLang="ko-KR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5. </a:t>
            </a:r>
            <a:r>
              <a:rPr kumimoji="0" lang="ko-KR" altLang="en-US" sz="28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배당받지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않은 자유 활동 </a:t>
            </a:r>
            <a:endParaRPr kumimoji="0" lang="en-US" altLang="ko-KR" sz="2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en-US" altLang="ko-KR" sz="28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☞ 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단장의 신중한 판단에 따라 활동으로 인정</a:t>
            </a:r>
            <a:endParaRPr kumimoji="0" lang="en-US" altLang="ko-KR" sz="28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endParaRPr kumimoji="0" lang="en-US" altLang="ko-KR" sz="28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218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1" y="1052736"/>
            <a:ext cx="8096371" cy="576064"/>
          </a:xfrm>
          <a:prstGeom prst="roundRect">
            <a:avLst/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marL="272996" indent="-272996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활동배당시</a:t>
            </a: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주의사항 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499020" y="1988842"/>
            <a:ext cx="8208911" cy="4248471"/>
          </a:xfrm>
          <a:prstGeom prst="roundRect">
            <a:avLst>
              <a:gd name="adj" fmla="val 1718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endParaRPr kumimoji="0" lang="en-US" altLang="ko-KR" sz="2800" b="1" dirty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en-US" altLang="ko-KR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6. </a:t>
            </a:r>
            <a:r>
              <a:rPr kumimoji="0" lang="ko-KR" altLang="en-US" sz="28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쁘레시디움내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고통 중의 단원 방문 활동 </a:t>
            </a:r>
            <a:endParaRPr kumimoji="0" lang="en-US" altLang="ko-KR" sz="2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en-US" altLang="ko-KR" sz="28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☞ 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 배당 가능</a:t>
            </a:r>
            <a:endParaRPr kumimoji="0" lang="en-US" altLang="ko-KR" sz="28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endParaRPr kumimoji="0" lang="en-US" altLang="ko-KR" sz="28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en-US" altLang="ko-KR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7.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다른 지역이나 우연한 기회에 수행한 활동 인정 </a:t>
            </a:r>
            <a:endParaRPr kumimoji="0" lang="en-US" altLang="ko-KR" sz="2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en-US" altLang="ko-KR" sz="28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☞ </a:t>
            </a:r>
            <a:r>
              <a:rPr kumimoji="0" lang="ko-KR" altLang="en-US" sz="2800" b="1" dirty="0" err="1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활동은 지역의 제약 없음</a:t>
            </a:r>
            <a:endParaRPr kumimoji="0" lang="en-US" altLang="ko-KR" sz="28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endParaRPr kumimoji="0" lang="en-US" altLang="ko-KR" sz="28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kumimoji="0" lang="en-US" altLang="ko-KR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8.</a:t>
            </a: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봉사의 대가로 </a:t>
            </a:r>
            <a:r>
              <a:rPr kumimoji="0" lang="ko-KR" altLang="en-US" sz="28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수고비를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받은 경우 </a:t>
            </a:r>
            <a:endParaRPr kumimoji="0" lang="en-US" altLang="ko-KR" sz="2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☞ 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 불인정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(Se.)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endParaRPr kumimoji="0" lang="en-US" altLang="ko-KR" sz="28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300"/>
              </a:spcBef>
              <a:spcAft>
                <a:spcPts val="300"/>
              </a:spcAft>
              <a:defRPr/>
            </a:pPr>
            <a:endParaRPr kumimoji="0" lang="en-US" altLang="ko-KR" sz="28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369577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  <a:endParaRPr lang="ko-KR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11561" y="1844824"/>
            <a:ext cx="8424935" cy="4824536"/>
          </a:xfrm>
          <a:prstGeom prst="roundRect">
            <a:avLst>
              <a:gd name="adj" fmla="val 1718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kumimoji="0" lang="en-US" altLang="ko-KR" sz="2600" b="1" dirty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대상과 횟수의 산정 기준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kumimoji="0"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① 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특별활동</a:t>
            </a:r>
            <a:r>
              <a:rPr kumimoji="0"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본당협조</a:t>
            </a:r>
            <a:r>
              <a:rPr kumimoji="0"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소공동체 활동</a:t>
            </a:r>
            <a:r>
              <a:rPr kumimoji="0"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가정성화 활동</a:t>
            </a:r>
            <a:r>
              <a:rPr kumimoji="0"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kumimoji="0"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기타사항</a:t>
            </a:r>
            <a:r>
              <a:rPr kumimoji="0"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: 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 횟수만 기록</a:t>
            </a:r>
            <a:endParaRPr kumimoji="0" lang="en-US" altLang="ko-KR" sz="26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kumimoji="0"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② 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활동세목의 횟수 </a:t>
            </a:r>
            <a:r>
              <a:rPr kumimoji="0"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: 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조별</a:t>
            </a:r>
            <a:r>
              <a:rPr kumimoji="0"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단체 활동의 경우 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전체 </a:t>
            </a:r>
            <a:endParaRPr kumimoji="0" lang="en-US" altLang="ko-KR" sz="26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참가한 인원수를 기입</a:t>
            </a:r>
            <a:endParaRPr kumimoji="0" lang="en-US" altLang="ko-KR" sz="26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③ </a:t>
            </a:r>
            <a:r>
              <a:rPr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연도</a:t>
            </a:r>
            <a:r>
              <a:rPr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장례미사</a:t>
            </a:r>
            <a:r>
              <a:rPr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장지수행 </a:t>
            </a:r>
            <a:r>
              <a:rPr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:</a:t>
            </a:r>
            <a:r>
              <a:rPr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참가한 인원</a:t>
            </a:r>
            <a:r>
              <a:rPr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명</a:t>
            </a:r>
            <a:r>
              <a:rPr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r>
              <a:rPr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을 기재</a:t>
            </a:r>
            <a:endParaRPr lang="en-US" altLang="ko-KR" sz="2600" b="1" dirty="0" smtClean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④ </a:t>
            </a:r>
            <a:r>
              <a:rPr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협조단원 모집 </a:t>
            </a:r>
            <a:r>
              <a:rPr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:</a:t>
            </a:r>
            <a:r>
              <a:rPr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“인원 및 횟수”</a:t>
            </a:r>
            <a:r>
              <a:rPr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를 기재</a:t>
            </a:r>
            <a:r>
              <a:rPr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</a:t>
            </a:r>
            <a:r>
              <a:rPr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endParaRPr lang="en-US" altLang="ko-KR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협조단원 돌봄은 </a:t>
            </a:r>
            <a:r>
              <a:rPr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“</a:t>
            </a:r>
            <a:r>
              <a:rPr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주요활동내용</a:t>
            </a:r>
            <a:r>
              <a:rPr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”</a:t>
            </a:r>
            <a:r>
              <a:rPr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ko-KR" altLang="en-US" sz="26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란에</a:t>
            </a:r>
            <a:r>
              <a:rPr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돌봄 횟수 </a:t>
            </a:r>
            <a:endParaRPr lang="en-US" altLang="ko-KR" sz="26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돌봄 </a:t>
            </a:r>
            <a:r>
              <a:rPr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000</a:t>
            </a:r>
            <a:r>
              <a:rPr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회 </a:t>
            </a:r>
            <a:r>
              <a:rPr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r>
              <a:rPr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를 기재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kumimoji="0" lang="en-US" altLang="ko-KR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5688632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사업보고서 작성 유의사항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  <a:endParaRPr lang="ko-KR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11561" y="1700808"/>
            <a:ext cx="8424935" cy="1728192"/>
          </a:xfrm>
          <a:prstGeom prst="roundRect">
            <a:avLst>
              <a:gd name="adj" fmla="val 1718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kumimoji="0" lang="en-US" altLang="ko-KR" sz="2600" b="1" dirty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kumimoji="0" lang="en-US" altLang="ko-KR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보고</a:t>
            </a:r>
            <a:r>
              <a:rPr kumimoji="0" lang="en-US" altLang="ko-KR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종합</a:t>
            </a:r>
            <a:r>
              <a:rPr kumimoji="0" lang="en-US" altLang="ko-KR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․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사업</a:t>
            </a:r>
            <a:r>
              <a:rPr kumimoji="0" lang="en-US" altLang="ko-KR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․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월례</a:t>
            </a:r>
            <a:r>
              <a:rPr kumimoji="0" lang="en-US" altLang="ko-KR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․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회계</a:t>
            </a:r>
            <a:r>
              <a:rPr kumimoji="0" lang="en-US" altLang="ko-KR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 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기준일 통일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매월 </a:t>
            </a:r>
            <a:r>
              <a:rPr kumimoji="0" lang="en-US" altLang="ko-KR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</a:t>
            </a:r>
            <a:r>
              <a:rPr kumimoji="0" lang="ko-KR" altLang="en-US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일부터 말일 까지의 </a:t>
            </a:r>
            <a:r>
              <a:rPr kumimoji="0" lang="ko-KR" altLang="en-US" sz="26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교육</a:t>
            </a:r>
            <a:r>
              <a:rPr kumimoji="0" lang="en-US" altLang="ko-KR" sz="26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kumimoji="0" lang="ko-KR" altLang="en-US" sz="26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행사</a:t>
            </a:r>
            <a:r>
              <a:rPr kumimoji="0"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선교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맑은 고딕"/>
                <a:ea typeface="맑은 고딕"/>
              </a:rPr>
              <a:t>〮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복음</a:t>
            </a:r>
            <a:r>
              <a:rPr kumimoji="0"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회계사항</a:t>
            </a: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등을 </a:t>
            </a:r>
            <a:r>
              <a:rPr kumimoji="0" lang="ko-KR" altLang="en-US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포함하여 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그 달 말일을 기준 </a:t>
            </a: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Se</a:t>
            </a:r>
            <a:r>
              <a:rPr kumimoji="0" lang="en-US" altLang="ko-KR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kumimoji="0" lang="en-US" altLang="ko-KR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5688632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사업보고서 작성 유의사항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611561" y="3573016"/>
            <a:ext cx="8424935" cy="1296144"/>
          </a:xfrm>
          <a:prstGeom prst="roundRect">
            <a:avLst>
              <a:gd name="adj" fmla="val 1718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보고일자의 기입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보고 받는 </a:t>
            </a:r>
            <a:r>
              <a:rPr kumimoji="0" lang="ko-KR" altLang="en-US" sz="2600" b="1" dirty="0" err="1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차상급</a:t>
            </a:r>
            <a:r>
              <a:rPr kumimoji="0" lang="ko-KR" altLang="en-US" sz="26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평의회의 월례회의 일자</a:t>
            </a:r>
            <a:r>
              <a:rPr kumimoji="0" lang="ko-KR" altLang="en-US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를 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기입</a:t>
            </a:r>
            <a:endParaRPr kumimoji="0" lang="en-US" altLang="ko-KR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611561" y="5013176"/>
            <a:ext cx="8424935" cy="1296144"/>
          </a:xfrm>
          <a:prstGeom prst="roundRect">
            <a:avLst>
              <a:gd name="adj" fmla="val 1718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kumimoji="0" lang="en-US" altLang="ko-KR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논평 사항의 정리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단장은 논평 사항에 대해 반드시</a:t>
            </a:r>
            <a:r>
              <a:rPr kumimoji="0" lang="en-US" altLang="ko-KR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보완 및 개선</a:t>
            </a:r>
            <a:r>
              <a:rPr kumimoji="0" lang="ko-KR" altLang="en-US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을 실시 </a:t>
            </a:r>
          </a:p>
        </p:txBody>
      </p:sp>
    </p:spTree>
    <p:extLst>
      <p:ext uri="{BB962C8B-B14F-4D97-AF65-F5344CB8AC3E}">
        <p14:creationId xmlns:p14="http://schemas.microsoft.com/office/powerpoint/2010/main" val="1154098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  <a:endParaRPr lang="ko-KR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11561" y="1772816"/>
            <a:ext cx="8424935" cy="4104456"/>
          </a:xfrm>
          <a:prstGeom prst="roundRect">
            <a:avLst>
              <a:gd name="adj" fmla="val 1718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특기사항의 기재요건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kumimoji="0" lang="en-US" altLang="ko-KR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① </a:t>
            </a:r>
            <a:r>
              <a:rPr kumimoji="0" lang="ko-KR" altLang="en-US" sz="26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쁘레시디움이</a:t>
            </a:r>
            <a:r>
              <a:rPr kumimoji="0" lang="ko-KR" altLang="en-US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수행한 활동 중 다른 </a:t>
            </a:r>
            <a:r>
              <a:rPr kumimoji="0" lang="ko-KR" altLang="en-US" sz="26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쁘레시디움에</a:t>
            </a:r>
            <a:r>
              <a:rPr kumimoji="0" lang="ko-KR" altLang="en-US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endParaRPr kumimoji="0" lang="en-US" altLang="ko-KR" sz="2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kumimoji="0" lang="ko-KR" altLang="en-US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귀감이 되는 활동</a:t>
            </a:r>
            <a:r>
              <a:rPr kumimoji="0" lang="ko-KR" altLang="en-US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을 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기재</a:t>
            </a:r>
            <a:endParaRPr kumimoji="0" lang="en-US" altLang="ko-KR" sz="1000" b="1" dirty="0" smtClean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kumimoji="0" lang="ko-KR" altLang="en-US" sz="10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endParaRPr kumimoji="0" lang="ko-KR" altLang="en-US" sz="10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kumimoji="0" lang="en-US" altLang="ko-KR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②</a:t>
            </a:r>
            <a:r>
              <a:rPr kumimoji="0" lang="en-US" altLang="ko-KR" sz="26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활동대상</a:t>
            </a:r>
            <a:r>
              <a:rPr kumimoji="0" lang="en-US" altLang="ko-KR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내용</a:t>
            </a:r>
            <a:r>
              <a:rPr kumimoji="0" lang="en-US" altLang="ko-KR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방법</a:t>
            </a:r>
            <a:r>
              <a:rPr kumimoji="0" lang="en-US" altLang="ko-KR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결과 </a:t>
            </a:r>
            <a:r>
              <a:rPr kumimoji="0" lang="ko-KR" altLang="en-US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등을 육하원칙에 따라 </a:t>
            </a:r>
            <a:endParaRPr kumimoji="0" lang="en-US" altLang="ko-KR" sz="2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kumimoji="0" lang="en-US" altLang="ko-KR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요약하여 기재 </a:t>
            </a:r>
            <a:r>
              <a:rPr kumimoji="0" lang="en-US" altLang="ko-KR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누가</a:t>
            </a:r>
            <a:r>
              <a:rPr kumimoji="0" lang="en-US" altLang="ko-KR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언제</a:t>
            </a:r>
            <a:r>
              <a:rPr kumimoji="0" lang="en-US" altLang="ko-KR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어디서</a:t>
            </a:r>
            <a:r>
              <a:rPr kumimoji="0" lang="en-US" altLang="ko-KR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왜</a:t>
            </a:r>
            <a:r>
              <a:rPr kumimoji="0" lang="en-US" altLang="ko-KR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무엇을</a:t>
            </a:r>
            <a:r>
              <a:rPr kumimoji="0" lang="en-US" altLang="ko-KR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어떻게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endParaRPr kumimoji="0" lang="en-US" altLang="ko-KR" sz="10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kumimoji="0" lang="ko-KR" altLang="en-US" sz="10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endParaRPr kumimoji="0" lang="ko-KR" altLang="en-US" sz="10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kumimoji="0" lang="en-US" altLang="ko-KR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③ </a:t>
            </a:r>
            <a:r>
              <a:rPr kumimoji="0" lang="ko-KR" altLang="en-US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 대상자의 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성명 등 개인 </a:t>
            </a:r>
            <a:r>
              <a:rPr kumimoji="0" lang="ko-KR" altLang="en-US" sz="26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인적사항은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밝히지 않음</a:t>
            </a:r>
            <a:endParaRPr kumimoji="0" lang="en-US" altLang="ko-KR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5904656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사업보고서 작성 유의사항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8652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1975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 </a:t>
            </a:r>
          </a:p>
        </p:txBody>
      </p:sp>
      <p:sp>
        <p:nvSpPr>
          <p:cNvPr id="4" name="모서리가 둥근 직사각형 3"/>
          <p:cNvSpPr/>
          <p:nvPr/>
        </p:nvSpPr>
        <p:spPr>
          <a:xfrm>
            <a:off x="467544" y="1844824"/>
            <a:ext cx="8208911" cy="4824536"/>
          </a:xfrm>
          <a:prstGeom prst="roundRect">
            <a:avLst>
              <a:gd name="adj" fmla="val 1718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단장 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계획서 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: 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최초</a:t>
            </a: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-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영구</a:t>
            </a: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보존하지 않음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endParaRPr kumimoji="0" lang="en-US" altLang="ko-KR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회의록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:  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최초</a:t>
            </a: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-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영구</a:t>
            </a: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 5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년 보존 후 연차적 폐기</a:t>
            </a:r>
            <a:endParaRPr kumimoji="0" lang="en-US" altLang="ko-KR" sz="2600" b="1" dirty="0" smtClean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출석부 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: 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영구보존</a:t>
            </a:r>
            <a:endParaRPr kumimoji="0" lang="en-US" altLang="ko-KR" sz="2600" b="1" dirty="0" smtClean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회계장부 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: </a:t>
            </a: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5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년 보존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endParaRPr kumimoji="0" lang="en-US" altLang="ko-KR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※ 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평의회 회계장부 </a:t>
            </a: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: 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영구보존</a:t>
            </a: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(</a:t>
            </a:r>
            <a:r>
              <a:rPr kumimoji="0" lang="ko-KR" altLang="en-US" sz="2600" b="1" dirty="0" err="1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전표철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과 함께</a:t>
            </a: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Pr.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설립인가신청서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/Pr.</a:t>
            </a:r>
            <a:r>
              <a:rPr kumimoji="0" lang="ko-KR" altLang="en-US" sz="26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연혁표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단원기록카드</a:t>
            </a:r>
            <a:endParaRPr kumimoji="0" lang="en-US" altLang="ko-KR" sz="26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/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간부임명신청서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사업보고서  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: 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영구보존 </a:t>
            </a:r>
            <a:endParaRPr kumimoji="0" lang="en-US" altLang="ko-KR" sz="2600" b="1" dirty="0" smtClean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 기타 문서철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월례보고서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:</a:t>
            </a: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5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년 보존 후 연차적 폐기</a:t>
            </a:r>
            <a:endParaRPr kumimoji="0" lang="en-US" altLang="ko-KR" sz="2600" b="1" dirty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611559" y="1052736"/>
            <a:ext cx="3960439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문서 보존 연한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  <a:endParaRPr lang="ko-KR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11560" y="1745461"/>
            <a:ext cx="8352927" cy="4347835"/>
          </a:xfrm>
          <a:prstGeom prst="roundRect">
            <a:avLst>
              <a:gd name="adj" fmla="val 2237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① 거동이 어려워 일시적 또는 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개월 이내의 치료를 </a:t>
            </a:r>
            <a:endParaRPr kumimoji="0" lang="en-US" altLang="ko-KR" sz="26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요하는 병고</a:t>
            </a:r>
            <a:endParaRPr kumimoji="0" lang="en-US" altLang="ko-KR" sz="26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ko-KR" altLang="en-US" sz="10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② 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개월 이내의 해외 장거리 출장이나 여행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장지수행 </a:t>
            </a:r>
            <a:endParaRPr kumimoji="0" lang="en-US" altLang="ko-KR" sz="26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ko-KR" altLang="en-US" sz="10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4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③ 가족이나 친척의 사망 또는 본인의 약혼이나 결혼</a:t>
            </a:r>
            <a:endParaRPr kumimoji="0" lang="en-US" altLang="ko-KR" sz="24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ko-KR" altLang="en-US" sz="10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4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④ 위급을 요하는 환자나 재난을 당한 사람들을 돌볼 경우</a:t>
            </a:r>
            <a:endParaRPr kumimoji="0" lang="en-US" altLang="ko-KR" sz="24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ko-KR" altLang="en-US" sz="10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4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⑤ 부득이한 직장근무로 인한 불참</a:t>
            </a:r>
            <a:endParaRPr kumimoji="0" lang="en-US" altLang="ko-KR" sz="24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3384376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유고결석의 예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  <a:endParaRPr lang="ko-KR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11561" y="1556792"/>
            <a:ext cx="8352927" cy="5040560"/>
          </a:xfrm>
          <a:prstGeom prst="roundRect">
            <a:avLst>
              <a:gd name="adj" fmla="val 2237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① 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개월 이상의 치료를 요하는 장기적인 병고</a:t>
            </a: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☞ 본인의 </a:t>
            </a:r>
            <a:r>
              <a:rPr kumimoji="0" lang="ko-KR" altLang="en-US" sz="2600" b="1" dirty="0" err="1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퇴단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의사가 없는 한 기간제한 없음</a:t>
            </a:r>
            <a:endParaRPr kumimoji="0" lang="en-US" altLang="ko-KR" sz="2600" b="1" dirty="0" smtClean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ko-KR" altLang="en-US" sz="2600" b="1" dirty="0" smtClean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② 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개월 이상의 장거리 출장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여행은 </a:t>
            </a:r>
            <a:r>
              <a:rPr kumimoji="0"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3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개월까지만 허용</a:t>
            </a: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☞ </a:t>
            </a:r>
            <a:r>
              <a:rPr kumimoji="0"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3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개월 </a:t>
            </a:r>
            <a:r>
              <a:rPr kumimoji="0" lang="ko-KR" altLang="en-US" sz="2600" b="1" dirty="0" err="1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경과시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본인과 협의</a:t>
            </a:r>
            <a:r>
              <a:rPr kumimoji="0"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err="1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퇴단을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신중히 결정</a:t>
            </a: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☞ 그 외 여러 가지 정황에 대한 판단은 전적으로 </a:t>
            </a:r>
            <a:endParaRPr kumimoji="0" lang="en-US" altLang="ko-KR" sz="2600" b="1" dirty="0" smtClean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  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단장의 고유 권한 </a:t>
            </a:r>
            <a:endParaRPr kumimoji="0" lang="en-US" altLang="ko-KR" sz="2600" b="1" dirty="0" smtClean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ko-KR" altLang="en-US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③ 장기 유고는 출석부에</a:t>
            </a: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“장”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으로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기재한다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</a:t>
            </a:r>
            <a:endParaRPr kumimoji="0" lang="en-US" altLang="ko-KR" sz="2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4392488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장기 유고결석의 예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  <a:endParaRPr lang="ko-KR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11561" y="1700808"/>
            <a:ext cx="8352927" cy="4032448"/>
          </a:xfrm>
          <a:prstGeom prst="roundRect">
            <a:avLst>
              <a:gd name="adj" fmla="val 2237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① 상급평의회가 지시한 </a:t>
            </a:r>
            <a:r>
              <a:rPr kumimoji="0" lang="ko-KR" altLang="en-US" sz="26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공식적인 업무 수행</a:t>
            </a:r>
            <a:endParaRPr kumimoji="0" lang="en-US" altLang="ko-KR" sz="26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ko-KR" altLang="en-US" sz="26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② 상급평의회의 지시에 따라 다른 평의회나 </a:t>
            </a:r>
            <a:endParaRPr kumimoji="0" lang="en-US" altLang="ko-KR" sz="26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26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쁘레시디움의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순방</a:t>
            </a:r>
            <a:endParaRPr kumimoji="0" lang="en-US" altLang="ko-KR" sz="26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ko-KR" altLang="en-US" sz="26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③ </a:t>
            </a:r>
            <a:r>
              <a:rPr kumimoji="0" lang="ko-KR" altLang="en-US" sz="26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레지오가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주관한 제반 교육이나 피정 등의 참석</a:t>
            </a: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☞ </a:t>
            </a:r>
            <a:r>
              <a:rPr kumimoji="0" lang="ko-KR" altLang="en-US" sz="2600" b="1" dirty="0" err="1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단장에게 사전보고 필수</a:t>
            </a:r>
            <a:endParaRPr kumimoji="0" lang="en-US" altLang="ko-KR" sz="2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5544616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출석으로 인정되는 경우</a:t>
            </a:r>
            <a:endParaRPr kumimoji="0" lang="en-US" altLang="ko-KR" sz="32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697144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  <a:endParaRPr lang="ko-KR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11561" y="1824521"/>
            <a:ext cx="7992887" cy="1080120"/>
          </a:xfrm>
          <a:prstGeom prst="roundRect">
            <a:avLst/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간부 역량 </a:t>
            </a: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: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성공과 실패 좌우</a:t>
            </a:r>
            <a:endParaRPr kumimoji="0" lang="en-US" altLang="ko-KR" sz="2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간부 양성 </a:t>
            </a: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: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도제제도 </a:t>
            </a:r>
            <a:endParaRPr kumimoji="0" lang="en-US" altLang="ko-KR" sz="2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4320480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간부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611561" y="4005064"/>
            <a:ext cx="8352927" cy="2736304"/>
          </a:xfrm>
          <a:prstGeom prst="roundRect">
            <a:avLst>
              <a:gd name="adj" fmla="val 6343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</a:t>
            </a:r>
            <a:r>
              <a:rPr kumimoji="0" lang="ko-KR" altLang="en-US" sz="28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꾸리아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평의회에서 임명 </a:t>
            </a: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</a:t>
            </a:r>
            <a:r>
              <a:rPr kumimoji="0" lang="ko-KR" altLang="en-US" sz="28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수련기의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예비단원 </a:t>
            </a: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: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간부직 수행 </a:t>
            </a: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가능</a:t>
            </a:r>
            <a:r>
              <a:rPr kumimoji="0" lang="en-US" altLang="ko-KR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임시간부</a:t>
            </a:r>
            <a:r>
              <a:rPr kumimoji="0" lang="en-US" altLang="ko-KR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endParaRPr kumimoji="0" lang="en-US" altLang="ko-KR" sz="2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① </a:t>
            </a:r>
            <a:r>
              <a:rPr kumimoji="0" lang="ko-KR" altLang="en-US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선서와 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동시에 자동으로 정식간부가 됨</a:t>
            </a: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② </a:t>
            </a:r>
            <a:r>
              <a:rPr kumimoji="0" lang="ko-KR" altLang="en-US" sz="2800" b="1" dirty="0" err="1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수련기의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임시 간부직도 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3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년 임기의 일부 </a:t>
            </a:r>
          </a:p>
        </p:txBody>
      </p:sp>
      <p:sp>
        <p:nvSpPr>
          <p:cNvPr id="15" name="모서리가 둥근 직사각형 14"/>
          <p:cNvSpPr/>
          <p:nvPr/>
        </p:nvSpPr>
        <p:spPr>
          <a:xfrm>
            <a:off x="611560" y="3429000"/>
            <a:ext cx="5256584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간부 임명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1" name="직사각형 10"/>
          <p:cNvSpPr>
            <a:spLocks noChangeArrowheads="1"/>
          </p:cNvSpPr>
          <p:nvPr/>
        </p:nvSpPr>
        <p:spPr bwMode="auto">
          <a:xfrm>
            <a:off x="3779912" y="2742981"/>
            <a:ext cx="5038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ko-KR" altLang="en-US" sz="24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☞ 예수님이</a:t>
            </a:r>
            <a:r>
              <a:rPr kumimoji="0" lang="en-US" altLang="ko-KR" sz="24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4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제자들을 가르친 방법</a:t>
            </a:r>
            <a:endParaRPr kumimoji="0" lang="ko-KR" altLang="en-US" sz="2400" dirty="0"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  <a:endParaRPr lang="ko-KR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467545" y="1700808"/>
            <a:ext cx="8676456" cy="648072"/>
          </a:xfrm>
          <a:prstGeom prst="roundRect">
            <a:avLst>
              <a:gd name="adj" fmla="val 2237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4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사업보고 기간 동안의 </a:t>
            </a:r>
            <a:r>
              <a:rPr kumimoji="0" lang="en-US" altLang="ko-KR" sz="24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“</a:t>
            </a:r>
            <a:r>
              <a:rPr kumimoji="0" lang="ko-KR" altLang="en-US" sz="24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출석일수 </a:t>
            </a:r>
            <a:r>
              <a:rPr kumimoji="0" lang="en-US" altLang="ko-KR" sz="24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 </a:t>
            </a:r>
            <a:r>
              <a:rPr kumimoji="0" lang="ko-KR" altLang="en-US" sz="24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의무 출석일수 </a:t>
            </a:r>
            <a:r>
              <a:rPr kumimoji="0" lang="en-US" altLang="ko-KR" sz="24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x 100”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5040560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사업보고시</a:t>
            </a: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출석률 예시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67545" y="2420888"/>
            <a:ext cx="8352927" cy="437042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txBody>
          <a:bodyPr wrap="square">
            <a:spAutoFit/>
          </a:bodyPr>
          <a:lstStyle/>
          <a:p>
            <a:pPr marL="273050" indent="-27305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[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예시</a:t>
            </a:r>
            <a:r>
              <a:rPr kumimoji="0" lang="en-US" altLang="ko-KR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]  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사업보고 동안 </a:t>
            </a:r>
            <a:r>
              <a:rPr kumimoji="0" lang="ko-KR" altLang="en-US" sz="22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주회합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52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회</a:t>
            </a:r>
            <a:r>
              <a:rPr kumimoji="0" lang="en-US" altLang="ko-KR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현재 단원 </a:t>
            </a:r>
            <a:r>
              <a:rPr kumimoji="0" lang="en-US" altLang="ko-KR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10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명 </a:t>
            </a:r>
          </a:p>
          <a:p>
            <a:pPr marL="273050" indent="-27305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22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</a:t>
            </a:r>
            <a:r>
              <a:rPr kumimoji="0" lang="en-US" altLang="ko-KR" sz="22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2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간부 의무 출석일수  </a:t>
            </a:r>
            <a:endParaRPr kumimoji="0" lang="en-US" altLang="ko-KR" sz="22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22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2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en-US" altLang="ko-KR" sz="2200" b="1" dirty="0" smtClean="0">
                <a:latin typeface="HY목각파임B" panose="02030600000101010101" pitchFamily="18" charset="-127"/>
                <a:ea typeface="HY목각파임B" panose="02030600000101010101" pitchFamily="18" charset="-127"/>
              </a:rPr>
              <a:t>4</a:t>
            </a:r>
            <a:r>
              <a:rPr kumimoji="0" lang="ko-KR" altLang="en-US" sz="2200" b="1" dirty="0">
                <a:latin typeface="HY목각파임B" panose="02030600000101010101" pitchFamily="18" charset="-127"/>
                <a:ea typeface="HY목각파임B" panose="02030600000101010101" pitchFamily="18" charset="-127"/>
              </a:rPr>
              <a:t>명 </a:t>
            </a:r>
            <a:r>
              <a:rPr kumimoji="0" lang="en-US" altLang="ko-KR" sz="2200" b="1" dirty="0">
                <a:latin typeface="HY목각파임B" panose="02030600000101010101" pitchFamily="18" charset="-127"/>
                <a:ea typeface="HY목각파임B" panose="02030600000101010101" pitchFamily="18" charset="-127"/>
              </a:rPr>
              <a:t>x 52 </a:t>
            </a:r>
            <a:r>
              <a:rPr kumimoji="0" lang="ko-KR" altLang="en-US" sz="2200" b="1" dirty="0">
                <a:latin typeface="HY목각파임B" panose="02030600000101010101" pitchFamily="18" charset="-127"/>
                <a:ea typeface="HY목각파임B" panose="02030600000101010101" pitchFamily="18" charset="-127"/>
              </a:rPr>
              <a:t>회 </a:t>
            </a:r>
            <a:r>
              <a:rPr kumimoji="0" lang="en-US" altLang="ko-KR" sz="2200" b="1" dirty="0">
                <a:latin typeface="HY목각파임B" panose="02030600000101010101" pitchFamily="18" charset="-127"/>
                <a:ea typeface="HY목각파임B" panose="02030600000101010101" pitchFamily="18" charset="-127"/>
              </a:rPr>
              <a:t>= 208 </a:t>
            </a:r>
            <a:r>
              <a:rPr kumimoji="0" lang="ko-KR" altLang="en-US" sz="2200" b="1" dirty="0">
                <a:latin typeface="HY목각파임B" panose="02030600000101010101" pitchFamily="18" charset="-127"/>
                <a:ea typeface="HY목각파임B" panose="02030600000101010101" pitchFamily="18" charset="-127"/>
              </a:rPr>
              <a:t>일 </a:t>
            </a:r>
            <a:r>
              <a:rPr kumimoji="0" lang="en-US" altLang="ko-KR" sz="2200" b="1" dirty="0"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en-US" altLang="ko-KR" sz="2200" b="1" dirty="0" smtClean="0"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200" b="1" dirty="0">
                <a:latin typeface="HY목각파임B" panose="02030600000101010101" pitchFamily="18" charset="-127"/>
                <a:ea typeface="HY목각파임B" panose="02030600000101010101" pitchFamily="18" charset="-127"/>
              </a:rPr>
              <a:t>간부 결석 ☞ </a:t>
            </a:r>
            <a:r>
              <a:rPr kumimoji="0" lang="en-US" altLang="ko-KR" sz="2200" b="1" dirty="0">
                <a:latin typeface="HY목각파임B" panose="02030600000101010101" pitchFamily="18" charset="-127"/>
                <a:ea typeface="HY목각파임B" panose="02030600000101010101" pitchFamily="18" charset="-127"/>
              </a:rPr>
              <a:t>10 </a:t>
            </a:r>
            <a:r>
              <a:rPr kumimoji="0" lang="ko-KR" altLang="en-US" sz="2200" b="1" dirty="0">
                <a:latin typeface="HY목각파임B" panose="02030600000101010101" pitchFamily="18" charset="-127"/>
                <a:ea typeface="HY목각파임B" panose="02030600000101010101" pitchFamily="18" charset="-127"/>
              </a:rPr>
              <a:t>회 </a:t>
            </a:r>
          </a:p>
          <a:p>
            <a:pPr marL="273050" indent="-27305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en-US" altLang="ko-KR" sz="22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en-US" altLang="ko-KR" sz="22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198/208) x 100 = 95.2% = 95% (</a:t>
            </a:r>
            <a:r>
              <a:rPr kumimoji="0" lang="ko-KR" altLang="en-US" sz="22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소수점 이하 버림</a:t>
            </a:r>
            <a:r>
              <a:rPr kumimoji="0" lang="en-US" altLang="ko-KR" sz="22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 </a:t>
            </a:r>
            <a:endParaRPr kumimoji="0" lang="en-US" altLang="ko-KR" sz="2200" b="1" dirty="0" smtClean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22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</a:t>
            </a:r>
            <a:r>
              <a:rPr kumimoji="0" lang="en-US" altLang="ko-KR" sz="22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2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단원 의무 출석일수  </a:t>
            </a:r>
            <a:endParaRPr kumimoji="0" lang="en-US" altLang="ko-KR" sz="22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en-US" altLang="ko-KR" sz="22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2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en-US" altLang="ko-KR" sz="2200" b="1" dirty="0" smtClean="0">
                <a:latin typeface="HY목각파임B" panose="02030600000101010101" pitchFamily="18" charset="-127"/>
                <a:ea typeface="HY목각파임B" panose="02030600000101010101" pitchFamily="18" charset="-127"/>
              </a:rPr>
              <a:t>6</a:t>
            </a:r>
            <a:r>
              <a:rPr kumimoji="0" lang="ko-KR" altLang="en-US" sz="2200" b="1" dirty="0" smtClean="0">
                <a:latin typeface="HY목각파임B" panose="02030600000101010101" pitchFamily="18" charset="-127"/>
                <a:ea typeface="HY목각파임B" panose="02030600000101010101" pitchFamily="18" charset="-127"/>
              </a:rPr>
              <a:t>명 </a:t>
            </a:r>
            <a:r>
              <a:rPr kumimoji="0" lang="en-US" altLang="ko-KR" sz="2200" b="1" dirty="0" smtClean="0">
                <a:latin typeface="HY목각파임B" panose="02030600000101010101" pitchFamily="18" charset="-127"/>
                <a:ea typeface="HY목각파임B" panose="02030600000101010101" pitchFamily="18" charset="-127"/>
              </a:rPr>
              <a:t>x 52</a:t>
            </a:r>
            <a:r>
              <a:rPr kumimoji="0" lang="ko-KR" altLang="en-US" sz="2200" b="1" dirty="0" smtClean="0">
                <a:latin typeface="HY목각파임B" panose="02030600000101010101" pitchFamily="18" charset="-127"/>
                <a:ea typeface="HY목각파임B" panose="02030600000101010101" pitchFamily="18" charset="-127"/>
              </a:rPr>
              <a:t>회 </a:t>
            </a:r>
            <a:r>
              <a:rPr kumimoji="0" lang="en-US" altLang="ko-KR" sz="2200" b="1" dirty="0" smtClean="0">
                <a:latin typeface="HY목각파임B" panose="02030600000101010101" pitchFamily="18" charset="-127"/>
                <a:ea typeface="HY목각파임B" panose="02030600000101010101" pitchFamily="18" charset="-127"/>
              </a:rPr>
              <a:t>= 312 </a:t>
            </a:r>
            <a:r>
              <a:rPr kumimoji="0" lang="ko-KR" altLang="en-US" sz="2200" b="1" dirty="0" smtClean="0">
                <a:latin typeface="HY목각파임B" panose="02030600000101010101" pitchFamily="18" charset="-127"/>
                <a:ea typeface="HY목각파임B" panose="02030600000101010101" pitchFamily="18" charset="-127"/>
              </a:rPr>
              <a:t>일</a:t>
            </a:r>
            <a:r>
              <a:rPr kumimoji="0" lang="en-US" altLang="ko-KR" sz="2200" b="1" dirty="0" smtClean="0">
                <a:latin typeface="HY목각파임B" panose="02030600000101010101" pitchFamily="18" charset="-127"/>
                <a:ea typeface="HY목각파임B" panose="02030600000101010101" pitchFamily="18" charset="-127"/>
              </a:rPr>
              <a:t>,  </a:t>
            </a:r>
            <a:r>
              <a:rPr kumimoji="0" lang="ko-KR" altLang="en-US" sz="2200" b="1" dirty="0">
                <a:latin typeface="HY목각파임B" panose="02030600000101010101" pitchFamily="18" charset="-127"/>
                <a:ea typeface="HY목각파임B" panose="02030600000101010101" pitchFamily="18" charset="-127"/>
              </a:rPr>
              <a:t>단원 결석 ☞ </a:t>
            </a:r>
            <a:r>
              <a:rPr kumimoji="0" lang="en-US" altLang="ko-KR" sz="2200" b="1" dirty="0">
                <a:latin typeface="HY목각파임B" panose="02030600000101010101" pitchFamily="18" charset="-127"/>
                <a:ea typeface="HY목각파임B" panose="02030600000101010101" pitchFamily="18" charset="-127"/>
              </a:rPr>
              <a:t>20 </a:t>
            </a:r>
            <a:r>
              <a:rPr kumimoji="0" lang="ko-KR" altLang="en-US" sz="2200" b="1" dirty="0">
                <a:latin typeface="HY목각파임B" panose="02030600000101010101" pitchFamily="18" charset="-127"/>
                <a:ea typeface="HY목각파임B" panose="02030600000101010101" pitchFamily="18" charset="-127"/>
              </a:rPr>
              <a:t>회 </a:t>
            </a:r>
          </a:p>
          <a:p>
            <a:pPr marL="273050" indent="-27305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2200" b="1" dirty="0"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en-US" altLang="ko-KR" sz="22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en-US" altLang="ko-KR" sz="22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292/312) x 100 = 93.5% = 93% (</a:t>
            </a:r>
            <a:r>
              <a:rPr kumimoji="0" lang="ko-KR" altLang="en-US" sz="2200" b="1" dirty="0" err="1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소숫점이하</a:t>
            </a:r>
            <a:r>
              <a:rPr kumimoji="0" lang="ko-KR" altLang="en-US" sz="22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버림</a:t>
            </a:r>
            <a:r>
              <a:rPr kumimoji="0" lang="en-US" altLang="ko-KR" sz="22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</a:p>
          <a:p>
            <a:pPr marL="273050" indent="-27305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22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◐</a:t>
            </a:r>
            <a:r>
              <a:rPr kumimoji="0" lang="en-US" altLang="ko-KR" sz="22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2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전체 출석  </a:t>
            </a:r>
            <a:endParaRPr kumimoji="0" lang="en-US" altLang="ko-KR" sz="22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ko-KR" altLang="en-US" sz="22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en-US" altLang="ko-KR" sz="2200" b="1" dirty="0" smtClean="0">
                <a:latin typeface="HY목각파임B" panose="02030600000101010101" pitchFamily="18" charset="-127"/>
                <a:ea typeface="HY목각파임B" panose="02030600000101010101" pitchFamily="18" charset="-127"/>
              </a:rPr>
              <a:t>(490/520)×100 </a:t>
            </a:r>
            <a:r>
              <a:rPr kumimoji="0" lang="en-US" altLang="ko-KR" sz="2200" b="1" dirty="0">
                <a:latin typeface="HY목각파임B" panose="02030600000101010101" pitchFamily="18" charset="-127"/>
                <a:ea typeface="HY목각파임B" panose="02030600000101010101" pitchFamily="18" charset="-127"/>
              </a:rPr>
              <a:t>= 94% (</a:t>
            </a:r>
            <a:r>
              <a:rPr kumimoji="0" lang="ko-KR" altLang="en-US" sz="2200" b="1" dirty="0" err="1">
                <a:latin typeface="HY목각파임B" panose="02030600000101010101" pitchFamily="18" charset="-127"/>
                <a:ea typeface="HY목각파임B" panose="02030600000101010101" pitchFamily="18" charset="-127"/>
              </a:rPr>
              <a:t>소숫점이하</a:t>
            </a:r>
            <a:r>
              <a:rPr kumimoji="0" lang="ko-KR" altLang="en-US" sz="2200" b="1" dirty="0">
                <a:latin typeface="HY목각파임B" panose="02030600000101010101" pitchFamily="18" charset="-127"/>
                <a:ea typeface="HY목각파임B" panose="02030600000101010101" pitchFamily="18" charset="-127"/>
              </a:rPr>
              <a:t> 버림</a:t>
            </a:r>
            <a:r>
              <a:rPr kumimoji="0" lang="en-US" altLang="ko-KR" sz="2200" b="1" dirty="0"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96604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  <a:endParaRPr lang="ko-KR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23528" y="1628800"/>
            <a:ext cx="8352927" cy="1584176"/>
          </a:xfrm>
          <a:prstGeom prst="roundRect">
            <a:avLst>
              <a:gd name="adj" fmla="val 2237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4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① 지각과 조퇴는 출석으로 계산 </a:t>
            </a: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4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② 유고와 장기유고는 출석률 계산에서 제외</a:t>
            </a:r>
            <a:endParaRPr kumimoji="0" lang="en-US" altLang="ko-KR" sz="24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4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en-US" altLang="ko-KR" sz="2400" b="1" dirty="0" smtClean="0">
                <a:solidFill>
                  <a:srgbClr val="7030A0"/>
                </a:solidFill>
                <a:latin typeface="맑은 고딕"/>
                <a:ea typeface="맑은 고딕"/>
              </a:rPr>
              <a:t>☞</a:t>
            </a:r>
            <a:r>
              <a:rPr kumimoji="0" lang="en-US" altLang="ko-KR" sz="24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Cu. </a:t>
            </a:r>
            <a:r>
              <a:rPr kumimoji="0" lang="ko-KR" altLang="en-US" sz="24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이상</a:t>
            </a:r>
            <a:r>
              <a:rPr kumimoji="0" lang="en-US" altLang="ko-KR" sz="24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4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평의회에서는</a:t>
            </a:r>
            <a:r>
              <a:rPr kumimoji="0" lang="en-US" altLang="ko-KR" sz="24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4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출석과 무고결석만 있음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5688632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주회합</a:t>
            </a: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출석률 계산의 예시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323528" y="3284984"/>
            <a:ext cx="8424936" cy="3393237"/>
          </a:xfrm>
          <a:prstGeom prst="rect">
            <a:avLst/>
          </a:prstGeom>
          <a:ln>
            <a:solidFill>
              <a:schemeClr val="accent1"/>
            </a:solidFill>
          </a:ln>
          <a:effectLst/>
        </p:spPr>
        <p:txBody>
          <a:bodyPr wrap="square">
            <a:spAutoFit/>
          </a:bodyPr>
          <a:lstStyle/>
          <a:p>
            <a:pPr marL="71120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예</a:t>
            </a:r>
            <a:r>
              <a:rPr kumimoji="0" lang="en-US" altLang="ko-KR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1)  10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명중 </a:t>
            </a:r>
            <a:r>
              <a:rPr kumimoji="0" lang="en-US" altLang="ko-KR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8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명 출석</a:t>
            </a:r>
            <a:r>
              <a:rPr kumimoji="0" lang="en-US" altLang="ko-KR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1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명 유고</a:t>
            </a:r>
            <a:r>
              <a:rPr kumimoji="0" lang="en-US" altLang="ko-KR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1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명 </a:t>
            </a:r>
            <a:r>
              <a:rPr kumimoji="0" lang="ko-KR" altLang="en-US" sz="22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무고시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</a:p>
          <a:p>
            <a:pPr marL="71120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200" b="1" dirty="0">
                <a:latin typeface="HY목각파임B" panose="02030600000101010101" pitchFamily="18" charset="-127"/>
                <a:ea typeface="HY목각파임B" panose="02030600000101010101" pitchFamily="18" charset="-127"/>
              </a:rPr>
              <a:t>     </a:t>
            </a:r>
            <a:r>
              <a:rPr kumimoji="0" lang="en-US" altLang="ko-KR" sz="22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[</a:t>
            </a:r>
            <a:r>
              <a:rPr kumimoji="0" lang="ko-KR" altLang="en-US" sz="22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표기</a:t>
            </a:r>
            <a:r>
              <a:rPr kumimoji="0" lang="en-US" altLang="ko-KR" sz="22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]</a:t>
            </a:r>
            <a:r>
              <a:rPr kumimoji="0" lang="ko-KR" altLang="en-US" sz="22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en-US" altLang="ko-KR" sz="22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 / / / / / / / ◎ ◯           </a:t>
            </a:r>
          </a:p>
          <a:p>
            <a:pPr marL="71120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2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</a:t>
            </a:r>
            <a:r>
              <a:rPr kumimoji="0" lang="en-US" altLang="ko-KR" sz="22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[</a:t>
            </a:r>
            <a:r>
              <a:rPr kumimoji="0" lang="ko-KR" altLang="en-US" sz="22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계산</a:t>
            </a:r>
            <a:r>
              <a:rPr kumimoji="0" lang="en-US" altLang="ko-KR" sz="22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]   </a:t>
            </a:r>
            <a:r>
              <a:rPr kumimoji="0" lang="en-US" altLang="ko-KR" sz="22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8/9 = 88.9 = 88%(</a:t>
            </a:r>
            <a:r>
              <a:rPr kumimoji="0" lang="ko-KR" altLang="en-US" sz="22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소수점 이하 버림</a:t>
            </a:r>
            <a:r>
              <a:rPr kumimoji="0" lang="en-US" altLang="ko-KR" sz="22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</a:p>
          <a:p>
            <a:pPr marL="71120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en-US" altLang="ko-KR" sz="800" b="1" dirty="0"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71120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예</a:t>
            </a:r>
            <a:r>
              <a:rPr kumimoji="0" lang="en-US" altLang="ko-KR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2)  10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명중 </a:t>
            </a:r>
            <a:r>
              <a:rPr kumimoji="0" lang="en-US" altLang="ko-KR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6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명 출석</a:t>
            </a:r>
            <a:r>
              <a:rPr kumimoji="0" lang="en-US" altLang="ko-KR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1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명 유고</a:t>
            </a:r>
            <a:r>
              <a:rPr kumimoji="0" lang="en-US" altLang="ko-KR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1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명 장기유고</a:t>
            </a:r>
            <a:r>
              <a:rPr kumimoji="0" lang="en-US" altLang="ko-KR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</a:p>
          <a:p>
            <a:pPr marL="71120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  1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명 </a:t>
            </a:r>
            <a:r>
              <a:rPr kumimoji="0" lang="ko-KR" altLang="en-US" sz="22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순방</a:t>
            </a:r>
            <a:r>
              <a:rPr kumimoji="0" lang="en-US" altLang="ko-KR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1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명 </a:t>
            </a:r>
            <a:r>
              <a:rPr kumimoji="0" lang="ko-KR" altLang="en-US" sz="22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무고시</a:t>
            </a:r>
            <a:endParaRPr kumimoji="0" lang="ko-KR" altLang="en-US" sz="22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71120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2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</a:t>
            </a:r>
            <a:r>
              <a:rPr kumimoji="0" lang="en-US" altLang="ko-KR" sz="22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[</a:t>
            </a:r>
            <a:r>
              <a:rPr kumimoji="0" lang="ko-KR" altLang="en-US" sz="22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표기</a:t>
            </a:r>
            <a:r>
              <a:rPr kumimoji="0" lang="en-US" altLang="ko-KR" sz="22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]</a:t>
            </a:r>
            <a:r>
              <a:rPr kumimoji="0" lang="ko-KR" altLang="en-US" sz="22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en-US" altLang="ko-KR" sz="22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 / / / / / ◎ </a:t>
            </a:r>
            <a:r>
              <a:rPr kumimoji="0" lang="ko-KR" altLang="en-US" sz="22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장 순방 ◯     </a:t>
            </a:r>
            <a:endParaRPr kumimoji="0" lang="en-US" altLang="ko-KR" sz="22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71120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2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</a:t>
            </a:r>
            <a:r>
              <a:rPr kumimoji="0" lang="en-US" altLang="ko-KR" sz="22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[</a:t>
            </a:r>
            <a:r>
              <a:rPr kumimoji="0" lang="ko-KR" altLang="en-US" sz="22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계산</a:t>
            </a:r>
            <a:r>
              <a:rPr kumimoji="0" lang="en-US" altLang="ko-KR" sz="22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]</a:t>
            </a:r>
            <a:r>
              <a:rPr kumimoji="0" lang="ko-KR" altLang="en-US" sz="22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en-US" altLang="ko-KR" sz="22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7/8 </a:t>
            </a:r>
            <a:r>
              <a:rPr kumimoji="0" lang="en-US" altLang="ko-KR" sz="22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= 87.5 = 87%(</a:t>
            </a:r>
            <a:r>
              <a:rPr kumimoji="0" lang="ko-KR" altLang="en-US" sz="22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소수점 이하 버림</a:t>
            </a:r>
            <a:r>
              <a:rPr kumimoji="0" lang="en-US" altLang="ko-KR" sz="22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489230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  <a:endParaRPr lang="ko-KR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11561" y="1556792"/>
            <a:ext cx="8352927" cy="4968552"/>
          </a:xfrm>
          <a:prstGeom prst="roundRect">
            <a:avLst>
              <a:gd name="adj" fmla="val 2237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4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발신 공문 </a:t>
            </a:r>
            <a:r>
              <a:rPr kumimoji="0" lang="en-US" altLang="ko-KR" sz="24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: </a:t>
            </a:r>
            <a:r>
              <a:rPr kumimoji="0" lang="ko-KR" altLang="en-US" sz="2400" b="1" dirty="0" err="1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벡실리움</a:t>
            </a:r>
            <a:r>
              <a:rPr kumimoji="0" lang="ko-KR" altLang="en-US" sz="24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400" b="1" dirty="0" err="1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표장</a:t>
            </a:r>
            <a:r>
              <a:rPr kumimoji="0" lang="ko-KR" altLang="en-US" sz="24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과 단장의 서명 </a:t>
            </a:r>
            <a:r>
              <a:rPr kumimoji="0" lang="ko-KR" altLang="en-US" sz="24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필수</a:t>
            </a:r>
            <a:endParaRPr kumimoji="0" lang="en-US" altLang="ko-KR" sz="24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en-US" altLang="ko-KR" sz="10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4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단장이 아닌 다른 간부의 이름으로 발송할 수가 없음</a:t>
            </a: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4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① 단장 공석 </a:t>
            </a:r>
            <a:r>
              <a:rPr kumimoji="0" lang="en-US" altLang="ko-KR" sz="24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: </a:t>
            </a:r>
            <a:r>
              <a:rPr kumimoji="0" lang="ko-KR" altLang="en-US" sz="24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부단장 이름으로 서명 </a:t>
            </a:r>
            <a:r>
              <a:rPr kumimoji="0" lang="ko-KR" altLang="en-US" sz="24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및 발송</a:t>
            </a: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4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② 단장 유고 </a:t>
            </a:r>
            <a:r>
              <a:rPr kumimoji="0" lang="en-US" altLang="ko-KR" sz="24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: </a:t>
            </a:r>
            <a:r>
              <a:rPr kumimoji="0" lang="ko-KR" altLang="en-US" sz="24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단장 이름으로 부단장이 대리 서명 </a:t>
            </a:r>
            <a:r>
              <a:rPr kumimoji="0" lang="ko-KR" altLang="en-US" sz="24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및 발송</a:t>
            </a:r>
            <a:endParaRPr kumimoji="0" lang="en-US" altLang="ko-KR" sz="24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ko-KR" altLang="en-US" sz="10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4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공문 </a:t>
            </a:r>
            <a:r>
              <a:rPr kumimoji="0" lang="en-US" altLang="ko-KR" sz="24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:</a:t>
            </a:r>
            <a:r>
              <a:rPr kumimoji="0" lang="ko-KR" altLang="en-US" sz="24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400" b="1" dirty="0" err="1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벡실리움의</a:t>
            </a:r>
            <a:r>
              <a:rPr kumimoji="0" lang="ko-KR" altLang="en-US" sz="24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400" b="1" dirty="0" err="1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표장</a:t>
            </a:r>
            <a:r>
              <a:rPr kumimoji="0" lang="ko-KR" alt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이</a:t>
            </a:r>
            <a:r>
              <a:rPr kumimoji="0" lang="ko-KR" altLang="en-US" sz="24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있는 공식적 제반 양식 사용</a:t>
            </a:r>
            <a:endParaRPr kumimoji="0" lang="en-US" altLang="ko-KR" sz="24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ko-KR" altLang="en-US" sz="1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4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공문이 아닌 경우 </a:t>
            </a:r>
            <a:r>
              <a:rPr kumimoji="0" lang="en-US" altLang="ko-KR" sz="24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: </a:t>
            </a:r>
            <a:r>
              <a:rPr kumimoji="0" lang="ko-KR" altLang="en-US" sz="24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내용 </a:t>
            </a:r>
            <a:r>
              <a:rPr kumimoji="0" lang="ko-KR" altLang="en-US" sz="2400" b="1" dirty="0" err="1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미기재</a:t>
            </a:r>
            <a:r>
              <a:rPr kumimoji="0" lang="ko-KR" altLang="en-US" sz="24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제반 양식</a:t>
            </a:r>
            <a:r>
              <a:rPr kumimoji="0" lang="en-US" altLang="ko-KR" sz="24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2400" b="1" dirty="0" err="1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ko-KR" altLang="en-US" sz="24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교본</a:t>
            </a:r>
            <a:r>
              <a:rPr kumimoji="0" lang="en-US" altLang="ko-KR" sz="24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</a:t>
            </a: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4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24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활동수첩</a:t>
            </a:r>
            <a:r>
              <a:rPr kumimoji="0" lang="en-US" altLang="ko-KR" sz="24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2400" b="1" dirty="0" err="1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ko-KR" altLang="en-US" sz="24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400" b="1" dirty="0" err="1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마리애</a:t>
            </a:r>
            <a:r>
              <a:rPr kumimoji="0" lang="ko-KR" altLang="en-US" sz="24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월보 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3384376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통신교환</a:t>
            </a:r>
            <a:endParaRPr kumimoji="0" lang="en-US" altLang="ko-KR" sz="32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  <a:endParaRPr lang="ko-KR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11561" y="1772816"/>
            <a:ext cx="8352927" cy="4896544"/>
          </a:xfrm>
          <a:prstGeom prst="roundRect">
            <a:avLst>
              <a:gd name="adj" fmla="val 2237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형편대로 준비한 헌금을 봉헌   </a:t>
            </a:r>
            <a:endParaRPr kumimoji="0" lang="en-US" altLang="ko-KR" sz="26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en-US" altLang="ko-KR" sz="2600" b="1" dirty="0" smtClean="0">
                <a:solidFill>
                  <a:srgbClr val="7030A0"/>
                </a:solidFill>
                <a:latin typeface="맑은 고딕"/>
                <a:ea typeface="맑은 고딕"/>
              </a:rPr>
              <a:t>☞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err="1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발전 자금의 근원</a:t>
            </a: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en-US" altLang="ko-KR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비밀헌금 주머니</a:t>
            </a:r>
            <a:endParaRPr kumimoji="0" lang="en-US" altLang="ko-KR" sz="26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en-US" altLang="ko-KR" sz="2600" b="1" dirty="0" smtClean="0">
                <a:solidFill>
                  <a:srgbClr val="7030A0"/>
                </a:solidFill>
              </a:rPr>
              <a:t>☞</a:t>
            </a:r>
            <a:r>
              <a:rPr kumimoji="0"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탁자 밑으로 돌려 회의 진행에 지장 없도록 함</a:t>
            </a: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en-US" altLang="ko-KR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헌금을 준비하지 못한 경우 </a:t>
            </a:r>
            <a:endParaRPr kumimoji="0" lang="en-US" altLang="ko-KR" sz="26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en-US" altLang="ko-KR" sz="2600" b="1" dirty="0" smtClean="0">
                <a:solidFill>
                  <a:srgbClr val="7030A0"/>
                </a:solidFill>
              </a:rPr>
              <a:t>☞</a:t>
            </a:r>
            <a:r>
              <a:rPr kumimoji="0"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일단 비밀헌금 주머니에 손을 넣어야 함</a:t>
            </a: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600" b="1" dirty="0" smtClean="0">
                <a:solidFill>
                  <a:srgbClr val="7030A0"/>
                </a:solidFill>
              </a:rPr>
              <a:t>☞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차주 비밀헌금에 더하여 준비함이 바람직함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2808312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비밀헌금</a:t>
            </a:r>
            <a:endParaRPr kumimoji="0" lang="en-US" altLang="ko-KR" sz="32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  <a:endParaRPr lang="ko-KR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11561" y="1772816"/>
            <a:ext cx="8352927" cy="4752528"/>
          </a:xfrm>
          <a:prstGeom prst="roundRect">
            <a:avLst>
              <a:gd name="adj" fmla="val 2237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</a:t>
            </a:r>
            <a:r>
              <a:rPr kumimoji="0" lang="ko-KR" altLang="en-US" sz="26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한달에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한 번 이상 돌봄과 활동 보고 </a:t>
            </a:r>
            <a:endParaRPr kumimoji="0" lang="en-US" altLang="ko-KR" sz="26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en-US" altLang="ko-KR" sz="2600" b="1" dirty="0" smtClean="0">
                <a:solidFill>
                  <a:srgbClr val="7030A0"/>
                </a:solidFill>
              </a:rPr>
              <a:t>☞</a:t>
            </a:r>
            <a:r>
              <a:rPr kumimoji="0"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지속적 돌봄과 교류</a:t>
            </a:r>
            <a:r>
              <a:rPr kumimoji="0"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행동단원 입단 권유</a:t>
            </a:r>
            <a:endParaRPr kumimoji="0" lang="en-US" altLang="ko-KR" sz="2600" b="1" dirty="0" smtClean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en-US" altLang="ko-KR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부단장 역할 </a:t>
            </a:r>
            <a:endParaRPr kumimoji="0" lang="en-US" altLang="ko-KR" sz="26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en-US" altLang="ko-KR" sz="2600" b="1" dirty="0" smtClean="0">
                <a:solidFill>
                  <a:srgbClr val="7030A0"/>
                </a:solidFill>
              </a:rPr>
              <a:t>☞</a:t>
            </a:r>
            <a:r>
              <a:rPr kumimoji="0" lang="en-US" altLang="ko-KR" sz="2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단원들의 협조단원 돌봄 활동을 독려 및 지도</a:t>
            </a:r>
            <a:endParaRPr kumimoji="0" lang="en-US" altLang="ko-KR" sz="2600" b="1" dirty="0" smtClean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endParaRPr kumimoji="0" lang="ko-KR" altLang="en-US" sz="2600" b="1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돌봄 </a:t>
            </a:r>
            <a:r>
              <a:rPr kumimoji="0" lang="ko-KR" altLang="en-US" sz="2600" b="1" dirty="0" err="1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할동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주체</a:t>
            </a:r>
            <a:endParaRPr kumimoji="0" lang="en-US" altLang="ko-KR" sz="26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r>
              <a:rPr kumimoji="0" lang="en-US" altLang="ko-KR" sz="2600" b="1" dirty="0" smtClean="0">
                <a:solidFill>
                  <a:srgbClr val="7030A0"/>
                </a:solidFill>
              </a:rPr>
              <a:t>☞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부단장이나 협조단원 모집한 특정단원에게만 </a:t>
            </a:r>
            <a:endParaRPr kumimoji="0" lang="en-US" altLang="ko-KR" sz="2600" b="1" dirty="0" smtClean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</a:t>
            </a:r>
            <a:r>
              <a:rPr kumimoji="0" lang="ko-KR" altLang="en-US" sz="2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맡겨진  일이 아님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4824536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협조단원 모집 및 돌봄</a:t>
            </a:r>
            <a:endParaRPr kumimoji="0" lang="en-US" altLang="ko-KR" sz="32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  <a:endParaRPr lang="ko-KR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11561" y="1556792"/>
            <a:ext cx="8208911" cy="5040560"/>
          </a:xfrm>
          <a:prstGeom prst="roundRect">
            <a:avLst>
              <a:gd name="adj" fmla="val 2259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800"/>
              </a:spcBef>
              <a:spcAft>
                <a:spcPts val="600"/>
              </a:spcAft>
              <a:defRPr/>
            </a:pPr>
            <a:r>
              <a:rPr kumimoji="0" lang="ko-KR" altLang="en-US" sz="22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간부 임기 </a:t>
            </a:r>
            <a:r>
              <a:rPr kumimoji="0" lang="en-US" altLang="ko-KR" sz="22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: 3</a:t>
            </a:r>
            <a:r>
              <a:rPr kumimoji="0" lang="ko-KR" altLang="en-US" sz="22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년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☞ </a:t>
            </a:r>
            <a:r>
              <a:rPr kumimoji="0" lang="en-US" altLang="ko-KR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회 동일직책 임기 연장</a:t>
            </a:r>
            <a:r>
              <a:rPr kumimoji="0" lang="en-US" altLang="ko-KR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(6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년</a:t>
            </a:r>
            <a:r>
              <a:rPr kumimoji="0" lang="en-US" altLang="ko-KR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가능</a:t>
            </a:r>
          </a:p>
          <a:p>
            <a:pPr marL="273050" indent="-273050" fontAlgn="auto">
              <a:spcBef>
                <a:spcPts val="800"/>
              </a:spcBef>
              <a:spcAft>
                <a:spcPts val="600"/>
              </a:spcAft>
              <a:defRPr/>
            </a:pPr>
            <a:r>
              <a:rPr kumimoji="0" lang="ko-KR" altLang="en-US" sz="22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동일직책 </a:t>
            </a:r>
            <a:r>
              <a:rPr kumimoji="0" lang="en-US" altLang="ko-KR" sz="22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6</a:t>
            </a:r>
            <a:r>
              <a:rPr kumimoji="0" lang="ko-KR" altLang="en-US" sz="22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년 임기 </a:t>
            </a:r>
            <a:r>
              <a:rPr kumimoji="0" lang="ko-KR" altLang="en-US" sz="22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마침  </a:t>
            </a:r>
            <a:r>
              <a:rPr kumimoji="0" lang="ko-KR" altLang="en-US" sz="22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☞ </a:t>
            </a:r>
            <a:r>
              <a:rPr kumimoji="0" lang="en-US" altLang="ko-KR" sz="22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3</a:t>
            </a:r>
            <a:r>
              <a:rPr kumimoji="0" lang="ko-KR" altLang="en-US" sz="22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년 경과 후 동일직책 임명 가능</a:t>
            </a:r>
            <a:endParaRPr kumimoji="0" lang="ko-KR" altLang="en-US" sz="2200" b="1" dirty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800"/>
              </a:spcBef>
              <a:spcAft>
                <a:spcPts val="600"/>
              </a:spcAft>
              <a:defRPr/>
            </a:pPr>
            <a:r>
              <a:rPr kumimoji="0" lang="ko-KR" altLang="en-US" sz="22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두 번째 임기 중 </a:t>
            </a:r>
            <a:r>
              <a:rPr kumimoji="0" lang="ko-KR" altLang="en-US" sz="22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사임  </a:t>
            </a:r>
            <a:r>
              <a:rPr kumimoji="0" lang="ko-KR" altLang="en-US" sz="22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☞ </a:t>
            </a:r>
            <a:r>
              <a:rPr kumimoji="0" lang="en-US" altLang="ko-KR" sz="22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3</a:t>
            </a:r>
            <a:r>
              <a:rPr kumimoji="0" lang="ko-KR" altLang="en-US" sz="22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년 경과 후 동일직책 임명 가능</a:t>
            </a:r>
            <a:endParaRPr kumimoji="0" lang="en-US" altLang="ko-KR" sz="2200" b="1" dirty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800"/>
              </a:spcBef>
              <a:spcAft>
                <a:spcPts val="600"/>
              </a:spcAft>
              <a:defRPr/>
            </a:pPr>
            <a:r>
              <a:rPr kumimoji="0" lang="ko-KR" altLang="en-US" sz="22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같은 </a:t>
            </a:r>
            <a:r>
              <a:rPr kumimoji="0" lang="ko-KR" altLang="en-US" sz="22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쁘레시디움의</a:t>
            </a:r>
            <a:r>
              <a:rPr kumimoji="0" lang="ko-KR" altLang="en-US" sz="22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다른 직책 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☞</a:t>
            </a:r>
            <a:r>
              <a:rPr kumimoji="0" lang="ko-KR" altLang="en-US" sz="22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첫째 번 임기</a:t>
            </a:r>
            <a:r>
              <a:rPr kumimoji="0" lang="en-US" altLang="ko-KR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시작</a:t>
            </a:r>
          </a:p>
          <a:p>
            <a:pPr marL="273050" indent="-273050" fontAlgn="auto">
              <a:spcBef>
                <a:spcPts val="800"/>
              </a:spcBef>
              <a:spcAft>
                <a:spcPts val="600"/>
              </a:spcAft>
              <a:defRPr/>
            </a:pPr>
            <a:r>
              <a:rPr kumimoji="0" lang="ko-KR" altLang="en-US" sz="22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다른 </a:t>
            </a:r>
            <a:r>
              <a:rPr kumimoji="0" lang="ko-KR" altLang="en-US" sz="22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쁘레시디움의</a:t>
            </a:r>
            <a:r>
              <a:rPr kumimoji="0" lang="ko-KR" altLang="en-US" sz="22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동일 직책 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☞</a:t>
            </a:r>
            <a:r>
              <a:rPr kumimoji="0" lang="ko-KR" altLang="en-US" sz="22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첫째 번 임기</a:t>
            </a:r>
            <a:r>
              <a:rPr kumimoji="0" lang="en-US" altLang="ko-KR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시작</a:t>
            </a:r>
          </a:p>
          <a:p>
            <a:pPr marL="273050" indent="-273050" fontAlgn="auto">
              <a:spcBef>
                <a:spcPts val="800"/>
              </a:spcBef>
              <a:spcAft>
                <a:spcPts val="600"/>
              </a:spcAft>
              <a:defRPr/>
            </a:pPr>
            <a:r>
              <a:rPr kumimoji="0" lang="ko-KR" altLang="en-US" sz="22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첫 번째 임기 중 사임 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☞ 동일직책의 두 번째 임기 임명 가능</a:t>
            </a:r>
          </a:p>
          <a:p>
            <a:pPr marL="273050" indent="-273050" fontAlgn="auto">
              <a:spcBef>
                <a:spcPts val="800"/>
              </a:spcBef>
              <a:spcAft>
                <a:spcPts val="600"/>
              </a:spcAft>
              <a:defRPr/>
            </a:pPr>
            <a:r>
              <a:rPr kumimoji="0" lang="ko-KR" altLang="en-US" sz="22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전임간부 중도 사임 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☞ 신임간부 임명</a:t>
            </a:r>
            <a:r>
              <a:rPr kumimoji="0" lang="en-US" altLang="ko-KR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kumimoji="0" lang="ko-KR" altLang="en-US" sz="22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선출일부터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임기 시작</a:t>
            </a:r>
          </a:p>
          <a:p>
            <a:pPr marL="273050" indent="-273050" fontAlgn="auto">
              <a:spcBef>
                <a:spcPts val="800"/>
              </a:spcBef>
              <a:spcAft>
                <a:spcPts val="600"/>
              </a:spcAft>
              <a:defRPr/>
            </a:pPr>
            <a:r>
              <a:rPr kumimoji="0" lang="ko-KR" altLang="en-US" sz="22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분단 후 신설 </a:t>
            </a:r>
            <a:r>
              <a:rPr kumimoji="0" lang="ko-KR" altLang="en-US" sz="22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ko-KR" altLang="en-US" sz="22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간부 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☞</a:t>
            </a:r>
            <a:r>
              <a:rPr kumimoji="0" lang="en-US" altLang="ko-KR" sz="22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첫째 번 임기</a:t>
            </a:r>
            <a:r>
              <a:rPr kumimoji="0" lang="en-US" altLang="ko-KR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다시 시작</a:t>
            </a:r>
          </a:p>
          <a:p>
            <a:pPr marL="273050" indent="-273050" fontAlgn="auto">
              <a:spcBef>
                <a:spcPts val="800"/>
              </a:spcBef>
              <a:spcAft>
                <a:spcPts val="600"/>
              </a:spcAft>
              <a:defRPr/>
            </a:pPr>
            <a:r>
              <a:rPr kumimoji="0" lang="ko-KR" altLang="en-US" sz="22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</a:t>
            </a:r>
            <a:r>
              <a:rPr kumimoji="0" lang="ko-KR" altLang="en-US" sz="22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ko-KR" altLang="en-US" sz="22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간부 임기 산정 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☞</a:t>
            </a:r>
            <a:r>
              <a:rPr kumimoji="0" lang="ko-KR" altLang="en-US" sz="22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임명일부터 기산</a:t>
            </a:r>
            <a:r>
              <a:rPr kumimoji="0" lang="en-US" altLang="ko-KR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起算</a:t>
            </a:r>
            <a:r>
              <a:rPr kumimoji="0" lang="en-US" altLang="ko-KR" sz="22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4392488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임기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513434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  <a:endParaRPr lang="ko-KR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11561" y="1700808"/>
            <a:ext cx="8424935" cy="4608512"/>
          </a:xfrm>
          <a:prstGeom prst="roundRect">
            <a:avLst>
              <a:gd name="adj" fmla="val 2259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간부 임기 </a:t>
            </a: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: 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3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년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</a:t>
            </a:r>
            <a:endParaRPr kumimoji="0" lang="en-US" altLang="ko-KR" sz="2800" b="1" dirty="0" smtClean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ko-KR" altLang="en-US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☞ </a:t>
            </a:r>
            <a:r>
              <a:rPr kumimoji="0" lang="en-US" altLang="ko-KR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1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회 동일직책 임기 연장</a:t>
            </a:r>
            <a:r>
              <a:rPr kumimoji="0" lang="en-US" altLang="ko-KR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(6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년</a:t>
            </a:r>
            <a:r>
              <a:rPr kumimoji="0" lang="en-US" altLang="ko-KR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가능</a:t>
            </a:r>
          </a:p>
          <a:p>
            <a:pPr marL="273050" indent="-273050"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동일직책 </a:t>
            </a: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6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년 임기 </a:t>
            </a: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마침  </a:t>
            </a:r>
            <a:endParaRPr kumimoji="0" lang="en-US" altLang="ko-KR" sz="28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ko-KR" altLang="en-US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☞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3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년 경과 후 동일직책 임명 가능</a:t>
            </a:r>
            <a:endParaRPr kumimoji="0" lang="ko-KR" altLang="en-US" sz="2800" b="1" dirty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</a:t>
            </a:r>
            <a:r>
              <a:rPr kumimoji="0" lang="ko-KR" altLang="en-US" sz="28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간부 임기 산정 </a:t>
            </a:r>
            <a:endParaRPr kumimoji="0" lang="en-US" altLang="ko-KR" sz="28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ko-KR" altLang="en-US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☞</a:t>
            </a:r>
            <a:r>
              <a:rPr kumimoji="0" lang="ko-KR" altLang="en-US" sz="28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임명일부터 기산</a:t>
            </a:r>
            <a:r>
              <a:rPr kumimoji="0" lang="en-US" altLang="ko-KR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起算</a:t>
            </a:r>
            <a:r>
              <a:rPr kumimoji="0" lang="en-US" altLang="ko-KR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4392488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임기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913854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  <a:endParaRPr lang="ko-KR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11561" y="1628800"/>
            <a:ext cx="8424935" cy="4536504"/>
          </a:xfrm>
          <a:prstGeom prst="roundRect">
            <a:avLst>
              <a:gd name="adj" fmla="val 2259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첫 번째 임기 중 사임 </a:t>
            </a:r>
            <a:endParaRPr kumimoji="0" lang="en-US" altLang="ko-KR" sz="2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☞ 동일직책의 두 번째 임기 임명 가능</a:t>
            </a:r>
          </a:p>
          <a:p>
            <a:pPr marL="273050" indent="-273050"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두 번째 임기 중 </a:t>
            </a: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사임  </a:t>
            </a:r>
            <a:endParaRPr kumimoji="0" lang="en-US" altLang="ko-KR" sz="28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☞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3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년 경과 후 동일직책 임명 가능</a:t>
            </a:r>
            <a:endParaRPr kumimoji="0" lang="en-US" altLang="ko-KR" sz="2800" b="1" dirty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전임간부 중도 사임 </a:t>
            </a:r>
            <a:endParaRPr kumimoji="0" lang="en-US" altLang="ko-KR" sz="28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☞ 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신임간부 임명</a:t>
            </a:r>
            <a:r>
              <a:rPr kumimoji="0" lang="en-US" altLang="ko-KR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/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선출일부터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3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년 임기 시작</a:t>
            </a:r>
            <a:endParaRPr kumimoji="0" lang="ko-KR" altLang="en-US" sz="28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7128792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임기 </a:t>
            </a:r>
            <a:r>
              <a:rPr kumimoji="0" lang="en-US" altLang="ko-KR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중도사임</a:t>
            </a:r>
            <a:r>
              <a:rPr kumimoji="0" lang="en-US" altLang="ko-KR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endParaRPr kumimoji="0" lang="en-US" altLang="ko-KR" sz="36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  <a:endParaRPr lang="ko-KR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11561" y="1700808"/>
            <a:ext cx="8424935" cy="4464496"/>
          </a:xfrm>
          <a:prstGeom prst="roundRect">
            <a:avLst>
              <a:gd name="adj" fmla="val 2259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분단 후 신설 </a:t>
            </a:r>
            <a:r>
              <a:rPr kumimoji="0" lang="ko-KR" altLang="en-US" sz="28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간부 </a:t>
            </a:r>
            <a:endParaRPr kumimoji="0" lang="en-US" altLang="ko-KR" sz="28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ko-KR" altLang="en-US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☞</a:t>
            </a:r>
            <a:r>
              <a:rPr kumimoji="0" lang="en-US" altLang="ko-KR" sz="28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첫째 번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3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년 임기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다시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시작 </a:t>
            </a:r>
            <a:endParaRPr kumimoji="0" lang="ko-KR" altLang="en-US" sz="28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</a:t>
            </a: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승급 후 평의회 간부 임기</a:t>
            </a:r>
            <a:endParaRPr kumimoji="0" lang="en-US" altLang="ko-KR" sz="28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- </a:t>
            </a:r>
            <a:r>
              <a:rPr kumimoji="0" lang="ko-KR" altLang="en-US" sz="2800" b="1" dirty="0" err="1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쁘레시디움에서</a:t>
            </a:r>
            <a:r>
              <a:rPr kumimoji="0" lang="ko-KR" altLang="en-US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 err="1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꾸리아로</a:t>
            </a:r>
            <a:r>
              <a:rPr kumimoji="0" lang="ko-KR" altLang="en-US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승급</a:t>
            </a:r>
            <a:endParaRPr kumimoji="0" lang="en-US" altLang="ko-KR" sz="2800" b="1" dirty="0" smtClean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- </a:t>
            </a:r>
            <a:r>
              <a:rPr kumimoji="0" lang="ko-KR" altLang="en-US" sz="2800" b="1" dirty="0" err="1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꾸리아에서</a:t>
            </a:r>
            <a:r>
              <a:rPr kumimoji="0" lang="ko-KR" altLang="en-US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 err="1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꼬미시움으로</a:t>
            </a:r>
            <a:r>
              <a:rPr kumimoji="0" lang="ko-KR" altLang="en-US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승급  </a:t>
            </a:r>
            <a:endParaRPr kumimoji="0" lang="en-US" altLang="ko-KR" sz="2800" b="1" dirty="0" smtClean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kumimoji="0" lang="ko-KR" altLang="en-US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☞</a:t>
            </a:r>
            <a:r>
              <a:rPr kumimoji="0" lang="ko-KR" altLang="en-US" sz="28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잔여 임기만 간부 수행</a:t>
            </a:r>
            <a:endParaRPr kumimoji="0" lang="en-US" altLang="ko-KR" sz="28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6624736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쁘레시디움</a:t>
            </a: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3600" b="1" dirty="0" smtClean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임기 </a:t>
            </a:r>
            <a:r>
              <a:rPr kumimoji="0" lang="en-US" altLang="ko-KR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분단</a:t>
            </a:r>
            <a:r>
              <a:rPr kumimoji="0" lang="en-US" altLang="ko-KR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승급</a:t>
            </a:r>
            <a:r>
              <a:rPr kumimoji="0" lang="en-US" altLang="ko-KR" sz="36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endParaRPr kumimoji="0" lang="en-US" altLang="ko-KR" sz="3600" b="1" dirty="0">
              <a:solidFill>
                <a:srgbClr val="7030A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89772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모서리가 둥근 직사각형 13"/>
          <p:cNvSpPr/>
          <p:nvPr/>
        </p:nvSpPr>
        <p:spPr>
          <a:xfrm>
            <a:off x="611561" y="5229200"/>
            <a:ext cx="7992887" cy="1377627"/>
          </a:xfrm>
          <a:prstGeom prst="roundRect">
            <a:avLst>
              <a:gd name="adj" fmla="val 6343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환자인 고령단원 경우 </a:t>
            </a:r>
            <a:r>
              <a:rPr kumimoji="0" lang="en-US" altLang="ko-KR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: </a:t>
            </a:r>
            <a:r>
              <a:rPr kumimoji="0" lang="en-US" altLang="ko-KR" sz="28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“</a:t>
            </a:r>
            <a:r>
              <a:rPr kumimoji="0" lang="ko-KR" altLang="en-US" sz="28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장기유고”</a:t>
            </a:r>
            <a:endParaRPr kumimoji="0" lang="en-US" altLang="ko-KR" sz="2800" b="1" dirty="0" smtClean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</a:t>
            </a:r>
            <a:r>
              <a:rPr kumimoji="0" lang="ko-KR" altLang="en-US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☞ 기간 제한 없음</a:t>
            </a:r>
            <a:r>
              <a:rPr kumimoji="0" lang="en-US" altLang="ko-KR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2800" b="1" dirty="0" smtClean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☞ 출석률에 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산정하지 않음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  <a:endParaRPr lang="ko-KR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11561" y="1757859"/>
            <a:ext cx="8352927" cy="2592288"/>
          </a:xfrm>
          <a:prstGeom prst="roundRect">
            <a:avLst>
              <a:gd name="adj" fmla="val 4699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신앙생활을 충실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히 하는 사람</a:t>
            </a: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</a:t>
            </a:r>
            <a:r>
              <a:rPr kumimoji="0" lang="ko-KR" altLang="en-US" sz="28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단원으로서 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평신도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사도직을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실천하려는 </a:t>
            </a:r>
            <a:endParaRPr kumimoji="0" lang="en-US" altLang="ko-KR" sz="28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의욕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이</a:t>
            </a:r>
            <a:r>
              <a:rPr kumimoji="0" lang="ko-KR" altLang="en-US" sz="28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있는 사람</a:t>
            </a: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</a:t>
            </a:r>
            <a:r>
              <a:rPr kumimoji="0" lang="ko-KR" altLang="en-US" sz="28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행동단원으로서 모든 의무를 완수하려는 </a:t>
            </a:r>
            <a:endParaRPr kumimoji="0" lang="en-US" altLang="ko-KR" sz="28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각오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가 되어 있는 사람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3240360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단원 자격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611560" y="4581128"/>
            <a:ext cx="3024336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고령 단원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  <a:endParaRPr lang="ko-KR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11561" y="1844824"/>
            <a:ext cx="8352927" cy="4464496"/>
          </a:xfrm>
          <a:prstGeom prst="roundRect">
            <a:avLst>
              <a:gd name="adj" fmla="val 4699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선종 직후 지체 없이 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“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위령미사 한 대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”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를 </a:t>
            </a: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봉헌</a:t>
            </a:r>
            <a:endParaRPr kumimoji="0" lang="en-US" altLang="ko-KR" sz="28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endParaRPr kumimoji="0" lang="ko-KR" altLang="en-US" sz="2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</a:t>
            </a:r>
            <a:r>
              <a:rPr kumimoji="0" lang="ko-KR" altLang="en-US" sz="28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“</a:t>
            </a:r>
            <a:r>
              <a:rPr kumimoji="0" lang="ko-KR" altLang="en-US" sz="2800" b="1" dirty="0" err="1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전 기도문</a:t>
            </a:r>
            <a:r>
              <a:rPr kumimoji="0" lang="en-US" altLang="ko-KR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” 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을 한 번 이상 특별히 봉헌</a:t>
            </a:r>
            <a:endParaRPr kumimoji="0" lang="en-US" altLang="ko-KR" sz="28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8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(</a:t>
            </a:r>
            <a:r>
              <a:rPr kumimoji="0" lang="ko-KR" altLang="en-US" sz="28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묵주기도 </a:t>
            </a:r>
            <a:r>
              <a:rPr kumimoji="0" lang="en-US" altLang="ko-KR" sz="28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5</a:t>
            </a:r>
            <a:r>
              <a:rPr kumimoji="0" lang="ko-KR" altLang="en-US" sz="28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 포함</a:t>
            </a:r>
            <a:r>
              <a:rPr kumimoji="0" lang="en-US" altLang="ko-KR" sz="28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8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endParaRPr kumimoji="0" lang="ko-KR" altLang="en-US" sz="2800" b="1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8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</a:t>
            </a:r>
            <a:r>
              <a:rPr kumimoji="0" lang="ko-KR" altLang="en-US" sz="2800" b="1" dirty="0" smtClean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8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장</a:t>
            </a: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(</a:t>
            </a:r>
            <a:r>
              <a:rPr kumimoji="0" lang="ko-KR" altLang="en-US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葬</a:t>
            </a:r>
            <a:r>
              <a:rPr kumimoji="0" lang="en-US" altLang="ko-KR" sz="28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)</a:t>
            </a:r>
            <a:r>
              <a:rPr kumimoji="0" lang="ko-KR" altLang="en-US" sz="28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endParaRPr kumimoji="0" lang="en-US" altLang="ko-KR" sz="2800" b="1" dirty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800" b="1" dirty="0">
                <a:solidFill>
                  <a:schemeClr val="tx1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☞ </a:t>
            </a:r>
            <a:r>
              <a:rPr kumimoji="0" lang="ko-KR" altLang="en-US" sz="2800" b="1" dirty="0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꾸리아 단장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의 추천과 </a:t>
            </a:r>
            <a:r>
              <a:rPr kumimoji="0" lang="ko-KR" altLang="en-US" sz="2800" b="1" dirty="0" err="1">
                <a:solidFill>
                  <a:srgbClr val="7030A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영적지도자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의</a:t>
            </a:r>
            <a:r>
              <a:rPr kumimoji="0" lang="ko-KR" altLang="en-US" sz="28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승인 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2952328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선종 단원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1975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ko-KR" alt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쁘레시디움</a:t>
            </a:r>
            <a:r>
              <a:rPr lang="ko-KR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관리 및 운영</a:t>
            </a:r>
            <a:endParaRPr lang="ko-KR" alt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11561" y="1988840"/>
            <a:ext cx="7992887" cy="720080"/>
          </a:xfrm>
          <a:prstGeom prst="roundRect">
            <a:avLst>
              <a:gd name="adj" fmla="val 1424"/>
            </a:avLst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</a:t>
            </a:r>
            <a:r>
              <a:rPr kumimoji="0" lang="en-US" altLang="ko-KR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“</a:t>
            </a:r>
            <a:r>
              <a:rPr kumimoji="0" lang="ko-KR" altLang="en-US" sz="26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레지오의</a:t>
            </a:r>
            <a:r>
              <a:rPr kumimoji="0" lang="ko-KR" altLang="en-US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err="1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뗏세라</a:t>
            </a:r>
            <a:r>
              <a:rPr kumimoji="0" lang="ko-KR" altLang="en-US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기도문</a:t>
            </a:r>
            <a:r>
              <a:rPr kumimoji="0" lang="en-US" altLang="ko-KR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”</a:t>
            </a:r>
            <a:r>
              <a:rPr kumimoji="0" lang="ko-KR" altLang="en-US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매일 봉헌 </a:t>
            </a:r>
            <a:endParaRPr kumimoji="0" lang="en-US" altLang="ko-KR" sz="2600" b="1" dirty="0" smtClean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600" b="1" dirty="0" smtClean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    </a:t>
            </a:r>
            <a:r>
              <a:rPr kumimoji="0" lang="ko-KR" altLang="en-US" sz="2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묵주기도 </a:t>
            </a:r>
            <a:r>
              <a:rPr kumimoji="0" lang="en-US" altLang="ko-KR" sz="26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5</a:t>
            </a:r>
            <a:r>
              <a:rPr kumimoji="0" lang="ko-KR" altLang="en-US" sz="26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단 </a:t>
            </a:r>
            <a:r>
              <a:rPr kumimoji="0" lang="ko-KR" altLang="en-US" sz="2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포함</a:t>
            </a:r>
            <a:endParaRPr kumimoji="0" lang="ko-KR" altLang="en-US" sz="2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11560" y="1052736"/>
            <a:ext cx="3384376" cy="576064"/>
          </a:xfrm>
          <a:prstGeom prst="round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3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협조단원</a:t>
            </a:r>
            <a:endParaRPr kumimoji="0" lang="en-US" altLang="ko-KR" sz="3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7" name="직사각형 6"/>
          <p:cNvSpPr>
            <a:spLocks noChangeArrowheads="1"/>
          </p:cNvSpPr>
          <p:nvPr/>
        </p:nvSpPr>
        <p:spPr bwMode="auto">
          <a:xfrm>
            <a:off x="1115616" y="3622084"/>
            <a:ext cx="717536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0"/>
              </a:spcBef>
              <a:spcAft>
                <a:spcPts val="600"/>
              </a:spcAft>
            </a:pPr>
            <a:r>
              <a:rPr kumimoji="0" lang="ko-KR" altLang="en-US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티 </a:t>
            </a:r>
            <a:r>
              <a:rPr kumimoji="0" lang="ko-KR" altLang="en-US" sz="26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없으신 마리아</a:t>
            </a:r>
            <a:r>
              <a:rPr kumimoji="0" lang="en-US" altLang="ko-KR" sz="26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26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모든 은총의 중재자시여</a:t>
            </a:r>
            <a:r>
              <a:rPr kumimoji="0" lang="en-US" altLang="ko-KR" sz="26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</a:p>
          <a:p>
            <a:pPr marL="273050" indent="-273050">
              <a:spcBef>
                <a:spcPts val="0"/>
              </a:spcBef>
              <a:spcAft>
                <a:spcPts val="600"/>
              </a:spcAft>
            </a:pPr>
            <a:r>
              <a:rPr kumimoji="0" lang="en-US" altLang="ko-KR" sz="2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저에게 허락된 기도와 수고와 고통을 바치오니</a:t>
            </a:r>
            <a:r>
              <a:rPr kumimoji="0" lang="en-US" altLang="ko-KR" sz="2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</a:t>
            </a:r>
          </a:p>
          <a:p>
            <a:pPr marL="273050" indent="-273050">
              <a:spcBef>
                <a:spcPts val="0"/>
              </a:spcBef>
              <a:spcAft>
                <a:spcPts val="600"/>
              </a:spcAft>
            </a:pPr>
            <a:r>
              <a:rPr kumimoji="0" lang="en-US" altLang="ko-KR" sz="2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당신 </a:t>
            </a:r>
            <a:r>
              <a:rPr kumimoji="0" lang="ko-KR" altLang="en-US" sz="26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뜻대로 쓰시옵소서</a:t>
            </a:r>
            <a:r>
              <a:rPr kumimoji="0" lang="en-US" altLang="ko-KR" sz="2600" b="1" dirty="0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</a:t>
            </a:r>
            <a:endParaRPr kumimoji="0" lang="ko-KR" altLang="en-US" sz="2600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115616" y="5722947"/>
            <a:ext cx="7843814" cy="1007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2600" b="1" dirty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티 없이 깨끗하신 마리아</a:t>
            </a:r>
            <a:r>
              <a:rPr kumimoji="0" lang="en-US" altLang="ko-KR" sz="2600" b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  <a:r>
              <a:rPr kumimoji="0" lang="ko-KR" altLang="en-US" sz="2600" b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모든 은총의 중재자시여</a:t>
            </a:r>
            <a:r>
              <a:rPr kumimoji="0" lang="en-US" altLang="ko-KR" sz="2600" b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, </a:t>
            </a:r>
          </a:p>
          <a:p>
            <a:pPr marL="273050" indent="-273050">
              <a:spcBef>
                <a:spcPts val="300"/>
              </a:spcBef>
              <a:spcAft>
                <a:spcPts val="600"/>
              </a:spcAft>
            </a:pPr>
            <a:r>
              <a:rPr kumimoji="0" lang="ko-KR" altLang="en-US" sz="2600" b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저희를 위하여 빌어 주소서</a:t>
            </a:r>
            <a:r>
              <a:rPr kumimoji="0" lang="en-US" altLang="ko-KR" sz="2600" b="1" smtClean="0">
                <a:solidFill>
                  <a:schemeClr val="accent3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.</a:t>
            </a:r>
            <a:endParaRPr kumimoji="0" lang="ko-KR" altLang="en-US" sz="2600" dirty="0">
              <a:solidFill>
                <a:schemeClr val="accent3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611560" y="3140968"/>
            <a:ext cx="853244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</a:t>
            </a:r>
            <a:r>
              <a:rPr kumimoji="0" lang="ko-KR" altLang="en-US" sz="2600" b="1" dirty="0"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en-US" altLang="ko-KR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“</a:t>
            </a:r>
            <a:r>
              <a:rPr kumimoji="0" lang="ko-KR" altLang="en-US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복되신 동정 성모님의 영광을 위한 기도</a:t>
            </a:r>
            <a:r>
              <a:rPr kumimoji="0" lang="en-US" altLang="ko-KR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”</a:t>
            </a:r>
            <a:r>
              <a:rPr kumimoji="0" lang="ko-KR" altLang="en-US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매일봉헌</a:t>
            </a:r>
            <a:endParaRPr kumimoji="0" lang="en-US" altLang="ko-KR" sz="2600" b="1" dirty="0">
              <a:solidFill>
                <a:schemeClr val="accent6">
                  <a:lumMod val="75000"/>
                </a:schemeClr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611559" y="5219809"/>
            <a:ext cx="676869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fontAlgn="auto">
              <a:spcBef>
                <a:spcPts val="300"/>
              </a:spcBef>
              <a:spcAft>
                <a:spcPts val="600"/>
              </a:spcAft>
              <a:defRPr/>
            </a:pPr>
            <a:r>
              <a:rPr kumimoji="0" lang="en-US" altLang="ko-KR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● </a:t>
            </a:r>
            <a:r>
              <a:rPr kumimoji="0" lang="ko-KR" altLang="en-US" sz="2600" b="1" dirty="0" err="1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마침기도문의</a:t>
            </a:r>
            <a:r>
              <a:rPr kumimoji="0" lang="ko-KR" altLang="en-US" sz="2600" b="1" dirty="0">
                <a:solidFill>
                  <a:schemeClr val="accent6">
                    <a:lumMod val="75000"/>
                  </a:schemeClr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kumimoji="0" lang="ko-KR" altLang="en-US" sz="2600" b="1" dirty="0">
                <a:solidFill>
                  <a:srgbClr val="0000FF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“성모님께 대한 호도”</a:t>
            </a:r>
            <a:endParaRPr kumimoji="0" lang="en-US" altLang="ko-KR" sz="2600" b="1" dirty="0">
              <a:solidFill>
                <a:srgbClr val="0000FF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11032</TotalTime>
  <Words>4009</Words>
  <Application>Microsoft Office PowerPoint</Application>
  <PresentationFormat>화면 슬라이드 쇼(4:3)</PresentationFormat>
  <Paragraphs>602</Paragraphs>
  <Slides>35</Slides>
  <Notes>35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35</vt:i4>
      </vt:variant>
      <vt:variant>
        <vt:lpstr>재구성한 쇼</vt:lpstr>
      </vt:variant>
      <vt:variant>
        <vt:i4>8</vt:i4>
      </vt:variant>
    </vt:vector>
  </HeadingPairs>
  <TitlesOfParts>
    <vt:vector size="44" baseType="lpstr">
      <vt:lpstr>Office 테마</vt:lpstr>
      <vt:lpstr>쁘레시디움 관리 및 운영</vt:lpstr>
      <vt:lpstr>쁘레시디움 관리 및 운영</vt:lpstr>
      <vt:lpstr>쁘레시디움 관리 및 운영</vt:lpstr>
      <vt:lpstr>쁘레시디움 관리 및 운영</vt:lpstr>
      <vt:lpstr>쁘레시디움 관리 및 운영</vt:lpstr>
      <vt:lpstr>쁘레시디움 관리 및 운영</vt:lpstr>
      <vt:lpstr>쁘레시디움 관리 및 운영</vt:lpstr>
      <vt:lpstr>쁘레시디움 관리 및 운영</vt:lpstr>
      <vt:lpstr>쁘레시디움 관리 및 운영</vt:lpstr>
      <vt:lpstr>쁘레시디움 관리 및 운영</vt:lpstr>
      <vt:lpstr>쁘레시디움 관리 및 운영</vt:lpstr>
      <vt:lpstr>쁘레시디움 관리 및 운영</vt:lpstr>
      <vt:lpstr>쁘레시디움 관리 및 운영</vt:lpstr>
      <vt:lpstr>쁘레시디움 관리 및 운영</vt:lpstr>
      <vt:lpstr>쁘레시디움 관리 및 운영</vt:lpstr>
      <vt:lpstr>쁘레시디움 관리 및 운영</vt:lpstr>
      <vt:lpstr>쁘레시디움 관리 및 운영</vt:lpstr>
      <vt:lpstr>쁘레시디움 관리 및 운영</vt:lpstr>
      <vt:lpstr>쁘레시디움 관리 및 운영</vt:lpstr>
      <vt:lpstr>쁘레시디움 관리 및 운영</vt:lpstr>
      <vt:lpstr>쁘레시디움 관리 및 운영</vt:lpstr>
      <vt:lpstr>쁘레시디움 관리 및 운영</vt:lpstr>
      <vt:lpstr>쁘레시디움 관리 및 운영</vt:lpstr>
      <vt:lpstr>쁘레시디움 관리 및 운영</vt:lpstr>
      <vt:lpstr>쁘레시디움 관리 및 운영</vt:lpstr>
      <vt:lpstr>쁘레시디움 관리 및 운영 </vt:lpstr>
      <vt:lpstr>쁘레시디움 관리 및 운영</vt:lpstr>
      <vt:lpstr>쁘레시디움 관리 및 운영</vt:lpstr>
      <vt:lpstr>쁘레시디움 관리 및 운영</vt:lpstr>
      <vt:lpstr>쁘레시디움 관리 및 운영</vt:lpstr>
      <vt:lpstr>쁘레시디움 관리 및 운영</vt:lpstr>
      <vt:lpstr>쁘레시디움 관리 및 운영</vt:lpstr>
      <vt:lpstr>쁘레시디움 관리 및 운영</vt:lpstr>
      <vt:lpstr>쁘레시디움 관리 및 운영</vt:lpstr>
      <vt:lpstr>쁘레시디움 관리 및 운영</vt:lpstr>
      <vt:lpstr>평의회운영 및 관리</vt:lpstr>
      <vt:lpstr>마음다지기</vt:lpstr>
      <vt:lpstr>레지오운영지침</vt:lpstr>
      <vt:lpstr>교본퀴즈</vt:lpstr>
      <vt:lpstr>주회합</vt:lpstr>
      <vt:lpstr>레지오의 현실</vt:lpstr>
      <vt:lpstr>간부의역할</vt:lpstr>
      <vt:lpstr>용잠</vt:lpstr>
    </vt:vector>
  </TitlesOfParts>
  <Company>DoosanHeavy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김문생(Moonseang Kim) 차장 두산중공업</dc:creator>
  <cp:lastModifiedBy>정용화</cp:lastModifiedBy>
  <cp:revision>1880</cp:revision>
  <cp:lastPrinted>2015-04-23T06:35:29Z</cp:lastPrinted>
  <dcterms:created xsi:type="dcterms:W3CDTF">2014-11-07T07:44:16Z</dcterms:created>
  <dcterms:modified xsi:type="dcterms:W3CDTF">2019-08-03T07:14:05Z</dcterms:modified>
</cp:coreProperties>
</file>