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790" r:id="rId2"/>
    <p:sldId id="947" r:id="rId3"/>
    <p:sldId id="945" r:id="rId4"/>
    <p:sldId id="948" r:id="rId5"/>
    <p:sldId id="793" r:id="rId6"/>
    <p:sldId id="794" r:id="rId7"/>
    <p:sldId id="796" r:id="rId8"/>
    <p:sldId id="951" r:id="rId9"/>
    <p:sldId id="954" r:id="rId10"/>
    <p:sldId id="798" r:id="rId11"/>
    <p:sldId id="799" r:id="rId12"/>
    <p:sldId id="800" r:id="rId13"/>
    <p:sldId id="967" r:id="rId14"/>
    <p:sldId id="802" r:id="rId15"/>
    <p:sldId id="803" r:id="rId16"/>
    <p:sldId id="972" r:id="rId17"/>
    <p:sldId id="959" r:id="rId18"/>
    <p:sldId id="983" r:id="rId19"/>
    <p:sldId id="977" r:id="rId20"/>
    <p:sldId id="978" r:id="rId21"/>
    <p:sldId id="979" r:id="rId22"/>
    <p:sldId id="980" r:id="rId23"/>
    <p:sldId id="981" r:id="rId24"/>
    <p:sldId id="982" r:id="rId25"/>
    <p:sldId id="961" r:id="rId26"/>
    <p:sldId id="962" r:id="rId27"/>
    <p:sldId id="963" r:id="rId28"/>
    <p:sldId id="964" r:id="rId29"/>
    <p:sldId id="965" r:id="rId30"/>
    <p:sldId id="820" r:id="rId31"/>
    <p:sldId id="950" r:id="rId32"/>
    <p:sldId id="955" r:id="rId33"/>
    <p:sldId id="821" r:id="rId34"/>
    <p:sldId id="970" r:id="rId35"/>
    <p:sldId id="971" r:id="rId36"/>
    <p:sldId id="975" r:id="rId37"/>
    <p:sldId id="976" r:id="rId38"/>
    <p:sldId id="824" r:id="rId39"/>
    <p:sldId id="825" r:id="rId40"/>
    <p:sldId id="826" r:id="rId41"/>
    <p:sldId id="827" r:id="rId42"/>
    <p:sldId id="973" r:id="rId43"/>
    <p:sldId id="974" r:id="rId44"/>
    <p:sldId id="829" r:id="rId45"/>
    <p:sldId id="830" r:id="rId46"/>
    <p:sldId id="832" r:id="rId47"/>
    <p:sldId id="952" r:id="rId48"/>
    <p:sldId id="956" r:id="rId49"/>
    <p:sldId id="835" r:id="rId50"/>
    <p:sldId id="831" r:id="rId51"/>
    <p:sldId id="836" r:id="rId52"/>
    <p:sldId id="838" r:id="rId53"/>
    <p:sldId id="839" r:id="rId54"/>
    <p:sldId id="840" r:id="rId55"/>
    <p:sldId id="841" r:id="rId56"/>
    <p:sldId id="842" r:id="rId57"/>
    <p:sldId id="843" r:id="rId58"/>
    <p:sldId id="968" r:id="rId59"/>
    <p:sldId id="845" r:id="rId60"/>
    <p:sldId id="953" r:id="rId61"/>
    <p:sldId id="957" r:id="rId62"/>
    <p:sldId id="844" r:id="rId63"/>
    <p:sldId id="846" r:id="rId64"/>
    <p:sldId id="848" r:id="rId65"/>
    <p:sldId id="849" r:id="rId66"/>
    <p:sldId id="850" r:id="rId67"/>
    <p:sldId id="833" r:id="rId68"/>
    <p:sldId id="834" r:id="rId69"/>
    <p:sldId id="958" r:id="rId70"/>
    <p:sldId id="853" r:id="rId71"/>
    <p:sldId id="854" r:id="rId72"/>
    <p:sldId id="808" r:id="rId73"/>
    <p:sldId id="935" r:id="rId74"/>
  </p:sldIdLst>
  <p:sldSz cx="9144000" cy="6858000" type="screen4x3"/>
  <p:notesSz cx="6735763" cy="9866313"/>
  <p:custShowLst>
    <p:custShow name="평의회운영 및 관리" id="0">
      <p:sldLst/>
    </p:custShow>
    <p:custShow name="마음다지기" id="1">
      <p:sldLst/>
    </p:custShow>
    <p:custShow name="레지오운영지침" id="2">
      <p:sldLst/>
    </p:custShow>
    <p:custShow name="교본퀴즈" id="3">
      <p:sldLst/>
    </p:custShow>
    <p:custShow name="주회합" id="4">
      <p:sldLst/>
    </p:custShow>
    <p:custShow name="레지오의 현실" id="5">
      <p:sldLst/>
    </p:custShow>
    <p:custShow name="간부의역할" id="6">
      <p:sldLst/>
    </p:custShow>
    <p:custShow name="용잠" id="7">
      <p:sldLst/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0" autoAdjust="0"/>
    <p:restoredTop sz="98524" autoAdjust="0"/>
  </p:normalViewPr>
  <p:slideViewPr>
    <p:cSldViewPr>
      <p:cViewPr varScale="1">
        <p:scale>
          <a:sx n="68" d="100"/>
          <a:sy n="68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878"/>
    </p:cViewPr>
  </p:sorterViewPr>
  <p:notesViewPr>
    <p:cSldViewPr>
      <p:cViewPr>
        <p:scale>
          <a:sx n="100" d="100"/>
          <a:sy n="100" d="100"/>
        </p:scale>
        <p:origin x="-1848" y="200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C06EAB4C-8CCF-4856-A47C-C1453D6D0DC8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1C97DB85-D59A-400B-A7D7-D87005660E09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45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Y목각파임B" panose="02030600000101010101" pitchFamily="18" charset="-127"/>
        <a:ea typeface="HY목각파임B" panose="02030600000101010101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Y목각파임B" panose="02030600000101010101" pitchFamily="18" charset="-127"/>
        <a:ea typeface="HY목각파임B" panose="02030600000101010101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Y목각파임B" panose="02030600000101010101" pitchFamily="18" charset="-127"/>
        <a:ea typeface="HY목각파임B" panose="02030600000101010101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Y목각파임B" panose="02030600000101010101" pitchFamily="18" charset="-127"/>
        <a:ea typeface="HY목각파임B" panose="02030600000101010101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Y목각파임B" panose="02030600000101010101" pitchFamily="18" charset="-127"/>
        <a:ea typeface="HY목각파임B" panose="02030600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찬미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예수님</a:t>
            </a:r>
            <a:r>
              <a:rPr lang="en-US" altLang="ko-KR" dirty="0" smtClean="0"/>
              <a:t>!!!  </a:t>
            </a:r>
            <a:r>
              <a:rPr lang="ko-KR" altLang="en-US" dirty="0" smtClean="0"/>
              <a:t>존경하는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 여러분 바쁘신데도 불구하고 </a:t>
            </a:r>
            <a:endParaRPr lang="en-US" altLang="ko-KR" dirty="0" smtClean="0"/>
          </a:p>
          <a:p>
            <a:r>
              <a:rPr lang="ko-KR" altLang="en-US" dirty="0" smtClean="0"/>
              <a:t>오늘 직책 교육에 참여를 해주시어 고맙습니다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교육목적은 전 단원의 간부 역할을</a:t>
            </a:r>
            <a:r>
              <a:rPr lang="ko-KR" altLang="en-US" baseline="0" dirty="0" smtClean="0"/>
              <a:t> 부담을 가지기 않고 쉽게 할 수 있도록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하기 위한 것입니다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교육내용은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의미와 목적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운영과 활동에 관련 주요사항</a:t>
            </a:r>
            <a:r>
              <a:rPr lang="en-US" altLang="ko-KR" baseline="0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간부의 역할로 구성되어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교육인원은 </a:t>
            </a:r>
            <a:r>
              <a:rPr lang="ko-KR" altLang="en-US" dirty="0" err="1" smtClean="0"/>
              <a:t>쁘레시디움별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명에서 사림을 합치면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명 정도이며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교육일정은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월 등 </a:t>
            </a:r>
            <a:r>
              <a:rPr lang="en-US" altLang="ko-KR" dirty="0" smtClean="0"/>
              <a:t>7</a:t>
            </a:r>
            <a:r>
              <a:rPr lang="ko-KR" altLang="en-US" dirty="0" smtClean="0"/>
              <a:t>차례를 실시할 예정입니다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교육시간은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시간이 계획되어 있으나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가급적 </a:t>
            </a:r>
            <a:r>
              <a:rPr lang="en-US" altLang="ko-KR" baseline="0" dirty="0" smtClean="0"/>
              <a:t>30</a:t>
            </a:r>
            <a:r>
              <a:rPr lang="ko-KR" altLang="en-US" baseline="0" dirty="0" smtClean="0"/>
              <a:t>분 정도는 당겨서 마치도록 하겠습니다</a:t>
            </a:r>
            <a:r>
              <a:rPr lang="en-US" altLang="ko-KR" baseline="0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baseline="0" dirty="0" smtClean="0"/>
              <a:t>늦은 시간 많이 피곤 </a:t>
            </a:r>
            <a:r>
              <a:rPr lang="ko-KR" altLang="en-US" baseline="0" dirty="0" err="1" smtClean="0"/>
              <a:t>하실텐데</a:t>
            </a:r>
            <a:r>
              <a:rPr lang="ko-KR" altLang="en-US" baseline="0" dirty="0" smtClean="0"/>
              <a:t> 동료단원을 위로하는 시간을 가지도록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왼쪽으로 돌아 </a:t>
            </a:r>
            <a:r>
              <a:rPr lang="ko-KR" altLang="en-US" baseline="0" dirty="0" err="1" smtClean="0"/>
              <a:t>앉으십시요</a:t>
            </a:r>
            <a:r>
              <a:rPr lang="en-US" altLang="ko-KR" baseline="0" dirty="0" smtClean="0"/>
              <a:t>! “</a:t>
            </a:r>
            <a:r>
              <a:rPr lang="ko-KR" altLang="en-US" baseline="0" dirty="0" smtClean="0"/>
              <a:t>자 그동안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하시느라 고생 많으셨습니다</a:t>
            </a:r>
            <a:r>
              <a:rPr lang="en-US" altLang="ko-KR" baseline="0" dirty="0" smtClean="0"/>
              <a:t>.” </a:t>
            </a:r>
            <a:r>
              <a:rPr lang="ko-KR" altLang="en-US" baseline="0" dirty="0" smtClean="0"/>
              <a:t>격려의 말과</a:t>
            </a:r>
            <a:endParaRPr lang="en-US" altLang="ko-KR" baseline="0" dirty="0" smtClean="0"/>
          </a:p>
          <a:p>
            <a:r>
              <a:rPr lang="ko-KR" altLang="en-US" baseline="0" dirty="0" smtClean="0"/>
              <a:t>함께 어깨를 주물러주겠습니다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힘껏 꽉꽉 주물러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혹시 평소 감정이 있는 분이 앞에</a:t>
            </a:r>
            <a:endParaRPr lang="en-US" altLang="ko-KR" baseline="0" dirty="0" smtClean="0"/>
          </a:p>
          <a:p>
            <a:r>
              <a:rPr lang="ko-KR" altLang="en-US" baseline="0" dirty="0" smtClean="0"/>
              <a:t>앉아 계시면 감정을 넣어서 더욱 꽉꽉 눌러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자 반대로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b="1" dirty="0" smtClean="0"/>
              <a:t>1) </a:t>
            </a:r>
            <a:r>
              <a:rPr lang="ko-KR" altLang="en-US" b="1" dirty="0" smtClean="0"/>
              <a:t>일반사항</a:t>
            </a:r>
            <a:endParaRPr lang="en-US" altLang="ko-KR" b="1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① </a:t>
            </a:r>
            <a:r>
              <a:rPr lang="ko-KR" altLang="en-US" dirty="0" smtClean="0"/>
              <a:t>모든 단원들은 순명과 충성으로 </a:t>
            </a:r>
            <a:r>
              <a:rPr lang="ko-KR" altLang="en-US" dirty="0" err="1" smtClean="0"/>
              <a:t>주회합을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존중해야함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② </a:t>
            </a:r>
            <a:r>
              <a:rPr lang="ko-KR" altLang="en-US" dirty="0" err="1" smtClean="0"/>
              <a:t>주회합</a:t>
            </a:r>
            <a:r>
              <a:rPr lang="ko-KR" altLang="en-US" dirty="0" smtClean="0"/>
              <a:t> 참석은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으뜸가는 의무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③ </a:t>
            </a:r>
            <a:r>
              <a:rPr lang="ko-KR" altLang="en-US" dirty="0" smtClean="0"/>
              <a:t>회합 장소 및 시간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밝고 쾌적한 장소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단원들이 편리한 시간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④ </a:t>
            </a:r>
            <a:r>
              <a:rPr lang="ko-KR" altLang="en-US" dirty="0" err="1" smtClean="0"/>
              <a:t>쁘레시디움은</a:t>
            </a:r>
            <a:r>
              <a:rPr lang="ko-KR" altLang="en-US" dirty="0" smtClean="0"/>
              <a:t> 매주 </a:t>
            </a:r>
            <a:r>
              <a:rPr lang="ko-KR" altLang="en-US" dirty="0" err="1" smtClean="0"/>
              <a:t>주회합을</a:t>
            </a:r>
            <a:r>
              <a:rPr lang="ko-KR" altLang="en-US" dirty="0" smtClean="0"/>
              <a:t> 가져야 함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smtClean="0"/>
              <a:t>정해진 날짜에 회합을 가질 수 없는 경우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다른 날로 옮겨서 </a:t>
            </a:r>
            <a:r>
              <a:rPr lang="ko-KR" altLang="en-US" dirty="0" err="1" smtClean="0"/>
              <a:t>주회합</a:t>
            </a:r>
            <a:r>
              <a:rPr lang="ko-KR" altLang="en-US" dirty="0" smtClean="0"/>
              <a:t> 개최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주회합</a:t>
            </a:r>
            <a:r>
              <a:rPr lang="ko-KR" altLang="en-US" dirty="0" smtClean="0"/>
              <a:t> 일시나 장소 </a:t>
            </a:r>
            <a:r>
              <a:rPr lang="ko-KR" altLang="en-US" dirty="0" err="1" smtClean="0"/>
              <a:t>변경시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꾸리아에</a:t>
            </a:r>
            <a:r>
              <a:rPr lang="ko-KR" altLang="en-US" dirty="0" smtClean="0"/>
              <a:t> 사전 보고 및 승인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smtClean="0"/>
              <a:t>가정 </a:t>
            </a:r>
            <a:r>
              <a:rPr lang="ko-KR" altLang="en-US" dirty="0" err="1" smtClean="0"/>
              <a:t>주회합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본당의 신축이나 개축으로 인하여 </a:t>
            </a:r>
            <a:r>
              <a:rPr lang="ko-KR" altLang="en-US" dirty="0" err="1" smtClean="0"/>
              <a:t>회합실이</a:t>
            </a:r>
            <a:r>
              <a:rPr lang="ko-KR" altLang="en-US" dirty="0" smtClean="0"/>
              <a:t> 없을 경우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대 행사</a:t>
            </a:r>
            <a:r>
              <a:rPr lang="en-US" altLang="ko-KR" dirty="0" smtClean="0"/>
              <a:t> </a:t>
            </a:r>
            <a:r>
              <a:rPr lang="ko-KR" altLang="en-US" dirty="0" smtClean="0"/>
              <a:t>중 어느 것도 </a:t>
            </a:r>
            <a:r>
              <a:rPr lang="ko-KR" altLang="en-US" dirty="0" err="1" smtClean="0"/>
              <a:t>주회합을</a:t>
            </a:r>
            <a:r>
              <a:rPr lang="ko-KR" altLang="en-US" dirty="0" smtClean="0"/>
              <a:t> 대신할 수 없음</a:t>
            </a:r>
            <a:r>
              <a:rPr lang="en-US" altLang="ko-KR" dirty="0" smtClean="0"/>
              <a:t>(Se.)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⑤ </a:t>
            </a:r>
            <a:r>
              <a:rPr lang="ko-KR" altLang="en-US" dirty="0" smtClean="0"/>
              <a:t>출석 인정</a:t>
            </a:r>
            <a:r>
              <a:rPr lang="en-US" altLang="ko-KR" dirty="0" smtClean="0"/>
              <a:t>(2001.1.19. Se.)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smtClean="0"/>
              <a:t>평의회가 주관하는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제반 교육이나 피정</a:t>
            </a:r>
            <a:r>
              <a:rPr lang="en-US" altLang="ko-KR" dirty="0" smtClean="0"/>
              <a:t>‧</a:t>
            </a:r>
            <a:r>
              <a:rPr lang="ko-KR" altLang="en-US" dirty="0" smtClean="0"/>
              <a:t>회의 및 행사 참석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smtClean="0"/>
              <a:t>평의회의 지명에 의한 다른 </a:t>
            </a:r>
            <a:r>
              <a:rPr lang="ko-KR" altLang="en-US" dirty="0" err="1" smtClean="0"/>
              <a:t>쁘레시디움이나</a:t>
            </a:r>
            <a:r>
              <a:rPr lang="ko-KR" altLang="en-US" dirty="0" smtClean="0"/>
              <a:t> 다른 평의회 방문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⑥ </a:t>
            </a:r>
            <a:r>
              <a:rPr lang="ko-KR" altLang="en-US" dirty="0" smtClean="0"/>
              <a:t>타 </a:t>
            </a:r>
            <a:r>
              <a:rPr lang="ko-KR" altLang="en-US" dirty="0" err="1" smtClean="0"/>
              <a:t>쁘레시디움의</a:t>
            </a:r>
            <a:r>
              <a:rPr lang="ko-KR" altLang="en-US" dirty="0" smtClean="0"/>
              <a:t> 참관은 출석으로 불인정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마산 </a:t>
            </a:r>
            <a:r>
              <a:rPr lang="en-US" altLang="ko-KR" dirty="0" smtClean="0"/>
              <a:t>Re.)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/>
              <a:t>⑦</a:t>
            </a:r>
            <a:r>
              <a:rPr lang="en-US" altLang="ko-KR" dirty="0" smtClean="0"/>
              <a:t> </a:t>
            </a:r>
            <a:r>
              <a:rPr lang="ko-KR" altLang="en-US" dirty="0" smtClean="0"/>
              <a:t>협조단원으로 이동시켜 봉사함이 바람직한 단원 </a:t>
            </a:r>
            <a:r>
              <a:rPr lang="en-US" altLang="ko-KR" dirty="0" smtClean="0"/>
              <a:t>(Con.)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smtClean="0"/>
              <a:t>타당한 이유 없이 습관적 결석 잦은 단원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• </a:t>
            </a:r>
            <a:r>
              <a:rPr lang="ko-KR" altLang="en-US" dirty="0" smtClean="0"/>
              <a:t>주간활동 의무를 잘 채우지 못하는 단원</a:t>
            </a:r>
            <a:endParaRPr lang="en-US" altLang="ko-KR" dirty="0" smtClean="0"/>
          </a:p>
        </p:txBody>
      </p:sp>
      <p:sp>
        <p:nvSpPr>
          <p:cNvPr id="2488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96D60-C073-4B01-A951-CE56698A4712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err="1" smtClean="0">
                <a:effectLst/>
              </a:rPr>
              <a:t>레지오의</a:t>
            </a:r>
            <a:r>
              <a:rPr lang="ko-KR" altLang="en-US" dirty="0" smtClean="0">
                <a:effectLst/>
              </a:rPr>
              <a:t> 사명</a:t>
            </a:r>
            <a:r>
              <a:rPr lang="en-US" altLang="ko-KR" dirty="0" smtClean="0">
                <a:effectLst/>
              </a:rPr>
              <a:t>-</a:t>
            </a:r>
            <a:r>
              <a:rPr lang="ko-KR" altLang="en-US" dirty="0" smtClean="0">
                <a:effectLst/>
              </a:rPr>
              <a:t>복음선교</a:t>
            </a:r>
          </a:p>
          <a:p>
            <a:r>
              <a:rPr lang="ko-KR" altLang="en-US" dirty="0" err="1" smtClean="0">
                <a:effectLst/>
              </a:rPr>
              <a:t>레지오는</a:t>
            </a:r>
            <a:r>
              <a:rPr lang="ko-KR" altLang="en-US" dirty="0" smtClean="0">
                <a:effectLst/>
              </a:rPr>
              <a:t> 희생으로 봉사하는 단체입니다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예수님의 제자 사도들의 사명을 그대로 이어받았습니다</a:t>
            </a:r>
            <a:r>
              <a:rPr lang="en-US" altLang="ko-KR" dirty="0" smtClean="0">
                <a:effectLst/>
              </a:rPr>
              <a:t>. </a:t>
            </a:r>
          </a:p>
          <a:p>
            <a:r>
              <a:rPr lang="ko-KR" altLang="en-US" dirty="0" smtClean="0">
                <a:effectLst/>
              </a:rPr>
              <a:t>예수님께서 제자가 되려면 서로 사랑하면 모든 사람들이 제자라는 것을 알게 된다고 하였습니다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ko-KR" altLang="en-US" dirty="0" smtClean="0">
                <a:effectLst/>
              </a:rPr>
              <a:t>이것이 바로 </a:t>
            </a:r>
            <a:r>
              <a:rPr lang="ko-KR" altLang="en-US" dirty="0" err="1" smtClean="0">
                <a:effectLst/>
              </a:rPr>
              <a:t>레지오의</a:t>
            </a:r>
            <a:r>
              <a:rPr lang="ko-KR" altLang="en-US" dirty="0" smtClean="0">
                <a:effectLst/>
              </a:rPr>
              <a:t> 존재 목적입니다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ko-KR" altLang="en-US" dirty="0" err="1" smtClean="0">
                <a:effectLst/>
              </a:rPr>
              <a:t>레지오의</a:t>
            </a:r>
            <a:r>
              <a:rPr lang="ko-KR" altLang="en-US" dirty="0" smtClean="0">
                <a:effectLst/>
              </a:rPr>
              <a:t> 제일 중요한 사명인 복음선교 사업</a:t>
            </a:r>
          </a:p>
          <a:p>
            <a:r>
              <a:rPr lang="en-US" altLang="ko-KR" dirty="0" smtClean="0">
                <a:effectLst/>
              </a:rPr>
              <a:t>1) </a:t>
            </a:r>
            <a:r>
              <a:rPr lang="ko-KR" altLang="en-US" dirty="0" smtClean="0">
                <a:effectLst/>
              </a:rPr>
              <a:t>냉담교우들을 교회로 돌아오게 돌보는 것</a:t>
            </a:r>
          </a:p>
          <a:p>
            <a:r>
              <a:rPr lang="en-US" altLang="ko-KR" dirty="0" smtClean="0">
                <a:effectLst/>
              </a:rPr>
              <a:t>2) </a:t>
            </a:r>
            <a:r>
              <a:rPr lang="ko-KR" altLang="en-US" dirty="0" err="1" smtClean="0">
                <a:effectLst/>
              </a:rPr>
              <a:t>예비자를</a:t>
            </a:r>
            <a:r>
              <a:rPr lang="ko-KR" altLang="en-US" dirty="0" smtClean="0">
                <a:effectLst/>
              </a:rPr>
              <a:t> 인도하고 대부모가 되어주고 신앙생활을 잘하도록 인도하고 </a:t>
            </a:r>
          </a:p>
          <a:p>
            <a:r>
              <a:rPr lang="ko-KR" altLang="en-US" dirty="0" smtClean="0">
                <a:effectLst/>
              </a:rPr>
              <a:t>가진 </a:t>
            </a:r>
            <a:r>
              <a:rPr lang="ko-KR" altLang="en-US" dirty="0" err="1" smtClean="0">
                <a:effectLst/>
              </a:rPr>
              <a:t>달란트에</a:t>
            </a:r>
            <a:r>
              <a:rPr lang="ko-KR" altLang="en-US" dirty="0" smtClean="0">
                <a:effectLst/>
              </a:rPr>
              <a:t> 따라 단체에 가입시켜 봉사하도록 하며</a:t>
            </a:r>
          </a:p>
          <a:p>
            <a:r>
              <a:rPr lang="en-US" altLang="ko-KR" dirty="0" smtClean="0">
                <a:effectLst/>
              </a:rPr>
              <a:t>3) </a:t>
            </a:r>
            <a:r>
              <a:rPr lang="ko-KR" altLang="en-US" dirty="0" err="1" smtClean="0">
                <a:effectLst/>
              </a:rPr>
              <a:t>레지오</a:t>
            </a:r>
            <a:r>
              <a:rPr lang="ko-KR" altLang="en-US" dirty="0" smtClean="0">
                <a:effectLst/>
              </a:rPr>
              <a:t> 단원을 모집하고 봉사자로 양성하는 것</a:t>
            </a:r>
          </a:p>
          <a:p>
            <a:r>
              <a:rPr lang="ko-KR" altLang="en-US" dirty="0" smtClean="0">
                <a:effectLst/>
              </a:rPr>
              <a:t>​예수님은 복음선교 사업에 제자들을 파견하면서  </a:t>
            </a:r>
          </a:p>
          <a:p>
            <a:r>
              <a:rPr lang="ko-KR" altLang="en-US" dirty="0" smtClean="0">
                <a:effectLst/>
              </a:rPr>
              <a:t>지팡이 이외 빵도 돈도  여행보따리도 가져가지 말 라고 하십니다</a:t>
            </a:r>
            <a:r>
              <a:rPr lang="en-US" altLang="ko-KR" dirty="0" smtClean="0">
                <a:effectLst/>
              </a:rPr>
              <a:t>.  </a:t>
            </a:r>
          </a:p>
          <a:p>
            <a:r>
              <a:rPr lang="ko-KR" altLang="en-US" dirty="0" smtClean="0">
                <a:effectLst/>
              </a:rPr>
              <a:t>무소유로 세상에 나가라고 하십니다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en-US" altLang="ko-KR" dirty="0" smtClean="0">
                <a:effectLst/>
              </a:rPr>
              <a:t>​</a:t>
            </a:r>
            <a:r>
              <a:rPr lang="ko-KR" altLang="en-US" dirty="0" smtClean="0">
                <a:effectLst/>
              </a:rPr>
              <a:t>세상의 것을 자신의 자유 의지로 포기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내려 놓음</a:t>
            </a:r>
            <a:r>
              <a:rPr lang="en-US" altLang="ko-KR" dirty="0" smtClean="0">
                <a:effectLst/>
              </a:rPr>
              <a:t>) </a:t>
            </a:r>
            <a:r>
              <a:rPr lang="ko-KR" altLang="en-US" dirty="0" smtClean="0">
                <a:effectLst/>
              </a:rPr>
              <a:t>하라고 하셨습니다</a:t>
            </a:r>
            <a:r>
              <a:rPr lang="en-US" altLang="ko-KR" dirty="0" smtClean="0">
                <a:effectLst/>
              </a:rPr>
              <a:t>.  </a:t>
            </a:r>
          </a:p>
          <a:p>
            <a:r>
              <a:rPr lang="ko-KR" altLang="en-US" dirty="0" smtClean="0">
                <a:effectLst/>
              </a:rPr>
              <a:t>내려놓는다는 것은 자기 희생 없이는 </a:t>
            </a:r>
            <a:r>
              <a:rPr lang="ko-KR" altLang="en-US" dirty="0" err="1" smtClean="0">
                <a:effectLst/>
              </a:rPr>
              <a:t>안되는</a:t>
            </a:r>
            <a:r>
              <a:rPr lang="ko-KR" altLang="en-US" dirty="0" smtClean="0">
                <a:effectLst/>
              </a:rPr>
              <a:t> 것입니다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en-US" altLang="ko-KR" dirty="0" smtClean="0">
                <a:effectLst/>
              </a:rPr>
              <a:t>​</a:t>
            </a:r>
            <a:r>
              <a:rPr lang="ko-KR" altLang="en-US" dirty="0" err="1" smtClean="0">
                <a:effectLst/>
              </a:rPr>
              <a:t>레지오는</a:t>
            </a:r>
            <a:r>
              <a:rPr lang="ko-KR" altLang="en-US" dirty="0" smtClean="0">
                <a:effectLst/>
              </a:rPr>
              <a:t> 이러한 자기 희생을 기도와 봉사활동을 통해서 체득하고 조금씩 배워가는 것입니다</a:t>
            </a:r>
            <a:r>
              <a:rPr lang="en-US" altLang="ko-KR" dirty="0" smtClean="0">
                <a:effectLst/>
              </a:rPr>
              <a:t>.</a:t>
            </a:r>
          </a:p>
        </p:txBody>
      </p:sp>
      <p:sp>
        <p:nvSpPr>
          <p:cNvPr id="2549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C3FE0-1D4D-42EF-9B14-4916A7B89FEB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>
                <a:effectLst/>
              </a:rPr>
              <a:t>​</a:t>
            </a:r>
            <a:r>
              <a:rPr lang="ko-KR" altLang="en-US" dirty="0" smtClean="0">
                <a:effectLst/>
              </a:rPr>
              <a:t>그런데 우리는 예수님의 말씀을 듣고 이해하는데 그칩니다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ko-KR" altLang="en-US" dirty="0" smtClean="0">
                <a:effectLst/>
              </a:rPr>
              <a:t>생각을 하지 않는다는 것입니다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ko-KR" altLang="en-US" dirty="0" smtClean="0">
                <a:effectLst/>
              </a:rPr>
              <a:t>고 김수환 추기경님께서는 사랑이 머리에서 가슴으로 내려오는데 </a:t>
            </a:r>
            <a:r>
              <a:rPr lang="en-US" altLang="ko-KR" dirty="0" smtClean="0">
                <a:effectLst/>
              </a:rPr>
              <a:t>70</a:t>
            </a:r>
            <a:r>
              <a:rPr lang="ko-KR" altLang="en-US" dirty="0" smtClean="0">
                <a:effectLst/>
              </a:rPr>
              <a:t>년이 걸렸다고 말씀하십니다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en-US" altLang="ko-KR" dirty="0" smtClean="0">
                <a:effectLst/>
              </a:rPr>
              <a:t>​</a:t>
            </a:r>
            <a:r>
              <a:rPr lang="ko-KR" altLang="en-US" dirty="0" smtClean="0">
                <a:effectLst/>
              </a:rPr>
              <a:t>우리는 흔히들 바쁜 요즘 시대에 주일미사에 빠지지 않고 나가는 것이 어디야</a:t>
            </a:r>
            <a:r>
              <a:rPr lang="en-US" altLang="ko-KR" dirty="0" smtClean="0">
                <a:effectLst/>
              </a:rPr>
              <a:t>!</a:t>
            </a:r>
          </a:p>
          <a:p>
            <a:r>
              <a:rPr lang="ko-KR" altLang="en-US" dirty="0" err="1" smtClean="0">
                <a:effectLst/>
              </a:rPr>
              <a:t>레지오를</a:t>
            </a:r>
            <a:r>
              <a:rPr lang="ko-KR" altLang="en-US" dirty="0" smtClean="0">
                <a:effectLst/>
              </a:rPr>
              <a:t> 하면서 활동도 꽤 하고 있잖아</a:t>
            </a:r>
            <a:r>
              <a:rPr lang="en-US" altLang="ko-KR" dirty="0" smtClean="0">
                <a:effectLst/>
              </a:rPr>
              <a:t>!  </a:t>
            </a:r>
            <a:r>
              <a:rPr lang="ko-KR" altLang="en-US" dirty="0" smtClean="0">
                <a:effectLst/>
              </a:rPr>
              <a:t>아 정도면 되었어</a:t>
            </a:r>
            <a:r>
              <a:rPr lang="en-US" altLang="ko-KR" dirty="0" smtClean="0">
                <a:effectLst/>
              </a:rPr>
              <a:t>!  </a:t>
            </a:r>
            <a:r>
              <a:rPr lang="ko-KR" altLang="en-US" dirty="0" smtClean="0">
                <a:effectLst/>
              </a:rPr>
              <a:t>라고 말합니다</a:t>
            </a:r>
            <a:r>
              <a:rPr lang="en-US" altLang="ko-KR" dirty="0" smtClean="0">
                <a:effectLst/>
              </a:rPr>
              <a:t>. </a:t>
            </a:r>
          </a:p>
          <a:p>
            <a:r>
              <a:rPr lang="ko-KR" altLang="en-US" dirty="0" smtClean="0">
                <a:effectLst/>
              </a:rPr>
              <a:t>이렇게 말하고 생각한다면 우리는 더 이상 주님께로 나아가지 못하고 멈추어 버립니다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en-US" altLang="ko-KR" dirty="0" smtClean="0">
                <a:effectLst/>
              </a:rPr>
              <a:t>​</a:t>
            </a:r>
            <a:r>
              <a:rPr lang="ko-KR" altLang="en-US" dirty="0" smtClean="0">
                <a:effectLst/>
              </a:rPr>
              <a:t>예수님의 말씀을 듣고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이해하고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생각해야 합니다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그래야 말이 행동으로 이루어지며 말이 아닌 말씀이 됩니다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en-US" altLang="ko-KR" dirty="0" smtClean="0">
                <a:effectLst/>
              </a:rPr>
              <a:t>​</a:t>
            </a:r>
            <a:r>
              <a:rPr lang="ko-KR" altLang="en-US" dirty="0" smtClean="0">
                <a:effectLst/>
              </a:rPr>
              <a:t>우리  </a:t>
            </a:r>
            <a:r>
              <a:rPr lang="ko-KR" altLang="en-US" dirty="0" err="1" smtClean="0">
                <a:effectLst/>
              </a:rPr>
              <a:t>레지오</a:t>
            </a:r>
            <a:r>
              <a:rPr lang="ko-KR" altLang="en-US" dirty="0" smtClean="0">
                <a:effectLst/>
              </a:rPr>
              <a:t> 단원은 자신의 자유로운 의지로 이와 같은 선택을 해야 합니다</a:t>
            </a:r>
            <a:r>
              <a:rPr lang="en-US" altLang="ko-KR" dirty="0" smtClean="0">
                <a:effectLst/>
              </a:rPr>
              <a:t>.  </a:t>
            </a:r>
          </a:p>
          <a:p>
            <a:r>
              <a:rPr lang="ko-KR" altLang="en-US" dirty="0" smtClean="0">
                <a:effectLst/>
              </a:rPr>
              <a:t>누구의 강요에 의해서가 아니라 </a:t>
            </a:r>
            <a:r>
              <a:rPr lang="ko-KR" altLang="en-US" dirty="0" err="1" smtClean="0">
                <a:effectLst/>
              </a:rPr>
              <a:t>레지오를</a:t>
            </a:r>
            <a:r>
              <a:rPr lang="ko-KR" altLang="en-US" dirty="0" smtClean="0">
                <a:effectLst/>
              </a:rPr>
              <a:t> 하면서 스스로 체득하고 결심해야 합니다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549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C3FE0-1D4D-42EF-9B14-4916A7B89FEB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7DB85-D59A-400B-A7D7-D87005660E09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7DB85-D59A-400B-A7D7-D87005660E09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7DB85-D59A-400B-A7D7-D87005660E09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7DB85-D59A-400B-A7D7-D87005660E09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7DB85-D59A-400B-A7D7-D87005660E09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7DB85-D59A-400B-A7D7-D87005660E09}" type="slidenum">
              <a:rPr lang="ko-KR" altLang="en-US" smtClean="0"/>
              <a:pPr>
                <a:defRPr/>
              </a:pPr>
              <a:t>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647109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b="1" dirty="0" smtClean="0"/>
              <a:t>17) </a:t>
            </a:r>
            <a:r>
              <a:rPr lang="ko-KR" altLang="en-US" b="1" dirty="0" smtClean="0"/>
              <a:t>활동배당</a:t>
            </a:r>
            <a:endParaRPr lang="en-US" altLang="ko-KR" b="1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● </a:t>
            </a:r>
            <a:r>
              <a:rPr lang="ko-KR" altLang="en-US" dirty="0" smtClean="0"/>
              <a:t>단장은 활동 계획서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단장 계획서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의거하여 배당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● </a:t>
            </a:r>
            <a:r>
              <a:rPr lang="ko-KR" altLang="en-US" dirty="0" smtClean="0"/>
              <a:t>조별</a:t>
            </a:r>
            <a:r>
              <a:rPr lang="en-US" altLang="ko-KR" dirty="0" smtClean="0"/>
              <a:t> (2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</a:t>
            </a:r>
            <a:r>
              <a:rPr lang="ko-KR" altLang="en-US" dirty="0" smtClean="0"/>
              <a:t> 활동 배당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개인 수행 활동 배당 가능</a:t>
            </a:r>
            <a:r>
              <a:rPr lang="en-US" altLang="ko-KR" dirty="0" smtClean="0"/>
              <a:t>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● </a:t>
            </a:r>
            <a:r>
              <a:rPr lang="ko-KR" altLang="en-US" dirty="0" smtClean="0"/>
              <a:t>한 주간에 최소한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시간의 활동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의무 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☞ </a:t>
            </a:r>
            <a:r>
              <a:rPr lang="ko-KR" altLang="en-US" dirty="0" smtClean="0"/>
              <a:t>개인 및 교구평의회의 배당 기도나 신심행위 및 특별기도는 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   2</a:t>
            </a:r>
            <a:r>
              <a:rPr lang="ko-KR" altLang="en-US" dirty="0" smtClean="0"/>
              <a:t>시간 활동 의무 미포함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● </a:t>
            </a:r>
            <a:r>
              <a:rPr lang="ko-KR" altLang="en-US" dirty="0" smtClean="0"/>
              <a:t>긴급한 활동은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先 활동 後 보고 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/>
              <a:t>☞ 연</a:t>
            </a:r>
            <a:r>
              <a:rPr lang="en-US" altLang="ko-KR" dirty="0" smtClean="0"/>
              <a:t>(</a:t>
            </a:r>
            <a:r>
              <a:rPr lang="ko-KR" altLang="en-US" dirty="0" smtClean="0"/>
              <a:t>年</a:t>
            </a:r>
            <a:r>
              <a:rPr lang="en-US" altLang="ko-KR" dirty="0" smtClean="0"/>
              <a:t>) </a:t>
            </a:r>
            <a:r>
              <a:rPr lang="ko-KR" altLang="en-US" dirty="0" smtClean="0"/>
              <a:t>또는 월</a:t>
            </a:r>
            <a:r>
              <a:rPr lang="en-US" altLang="ko-KR" dirty="0" smtClean="0"/>
              <a:t>(</a:t>
            </a:r>
            <a:r>
              <a:rPr lang="ko-KR" altLang="en-US" dirty="0" smtClean="0"/>
              <a:t>月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배당</a:t>
            </a:r>
            <a:r>
              <a:rPr lang="en-US" altLang="ko-KR" dirty="0" smtClean="0"/>
              <a:t> (</a:t>
            </a:r>
            <a:r>
              <a:rPr lang="ko-KR" altLang="en-US" dirty="0" smtClean="0"/>
              <a:t>응급환자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상가 돌봄</a:t>
            </a:r>
            <a:r>
              <a:rPr lang="en-US" altLang="ko-KR" dirty="0" smtClean="0"/>
              <a:t>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● </a:t>
            </a:r>
            <a:r>
              <a:rPr lang="ko-KR" altLang="en-US" dirty="0" smtClean="0"/>
              <a:t>예비단원 활동 배당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교본 공부 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2498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1376E-DB78-4857-A75A-CA5F6D8DADF9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575101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ko-KR" altLang="en-US" dirty="0" smtClean="0"/>
          </a:p>
        </p:txBody>
      </p:sp>
      <p:sp>
        <p:nvSpPr>
          <p:cNvPr id="2508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42119-BC48-4339-813D-02B6924049E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575101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ko-KR" altLang="en-US" dirty="0" smtClean="0"/>
          </a:p>
        </p:txBody>
      </p:sp>
      <p:sp>
        <p:nvSpPr>
          <p:cNvPr id="2508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42119-BC48-4339-813D-02B6924049E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575101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b="1" dirty="0" smtClean="0"/>
              <a:t>17) </a:t>
            </a:r>
            <a:r>
              <a:rPr lang="ko-KR" altLang="en-US" b="1" dirty="0" smtClean="0"/>
              <a:t>활동배당</a:t>
            </a:r>
            <a:endParaRPr lang="en-US" altLang="ko-KR" b="1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●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단장의 판단을 요하는 기타 활동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① </a:t>
            </a:r>
            <a:r>
              <a:rPr lang="ko-KR" altLang="en-US" dirty="0" smtClean="0"/>
              <a:t>친인척에 대한 활동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단장의 고유 권한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② </a:t>
            </a:r>
            <a:r>
              <a:rPr lang="ko-KR" altLang="en-US" dirty="0" smtClean="0"/>
              <a:t>본당 소공동체 및 타 단체에서 수행한 활동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단장의 고유 권한</a:t>
            </a:r>
            <a:r>
              <a:rPr lang="en-US" altLang="ko-KR" dirty="0" smtClean="0"/>
              <a:t> 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☞ </a:t>
            </a:r>
            <a:r>
              <a:rPr lang="ko-KR" altLang="en-US" dirty="0" err="1" smtClean="0"/>
              <a:t>쁘레시디움에서</a:t>
            </a:r>
            <a:r>
              <a:rPr lang="ko-KR" altLang="en-US" dirty="0" smtClean="0"/>
              <a:t> 배당한 것이면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활동 인정</a:t>
            </a:r>
            <a:r>
              <a:rPr lang="en-US" altLang="ko-KR" dirty="0" smtClean="0"/>
              <a:t> 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③ </a:t>
            </a:r>
            <a:r>
              <a:rPr lang="ko-KR" altLang="en-US" dirty="0" err="1" smtClean="0"/>
              <a:t>배당받지않은</a:t>
            </a:r>
            <a:r>
              <a:rPr lang="ko-KR" altLang="en-US" dirty="0" smtClean="0"/>
              <a:t> 자유 활동의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활동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단장의 판단에 따라 활동으로 인정</a:t>
            </a:r>
            <a:r>
              <a:rPr lang="en-US" altLang="ko-KR" dirty="0" smtClean="0"/>
              <a:t> 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④ </a:t>
            </a:r>
            <a:r>
              <a:rPr lang="ko-KR" altLang="en-US" dirty="0" err="1" smtClean="0"/>
              <a:t>쁘레시디움내</a:t>
            </a:r>
            <a:r>
              <a:rPr lang="ko-KR" altLang="en-US" dirty="0" smtClean="0"/>
              <a:t> 고통 중의 단원 방문 활동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활동 배당 가능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ko-KR" altLang="ko-KR" dirty="0" smtClean="0"/>
              <a:t>⑤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다른 지역이나 우연한 기회에 수행한 활동 인정 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   :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활동은 지역의 제약 없음</a:t>
            </a:r>
            <a:endParaRPr lang="en-US" altLang="ko-KR" dirty="0" smtClean="0"/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ko-KR" dirty="0" smtClean="0"/>
              <a:t>⑥</a:t>
            </a:r>
            <a:r>
              <a:rPr lang="ko-KR" altLang="en-US" dirty="0" smtClean="0"/>
              <a:t> 봉사의 대가로 </a:t>
            </a:r>
            <a:r>
              <a:rPr lang="ko-KR" altLang="en-US" dirty="0" err="1" smtClean="0"/>
              <a:t>수고비를</a:t>
            </a:r>
            <a:r>
              <a:rPr lang="ko-KR" altLang="en-US" dirty="0" smtClean="0"/>
              <a:t> 받은 경우 </a:t>
            </a:r>
            <a:r>
              <a:rPr lang="en-US" altLang="ko-KR" dirty="0" smtClean="0"/>
              <a:t>:</a:t>
            </a:r>
            <a:r>
              <a:rPr lang="ko-KR" altLang="en-US" dirty="0" smtClean="0"/>
              <a:t> 활동 불인정</a:t>
            </a:r>
            <a:r>
              <a:rPr lang="en-US" altLang="ko-KR" dirty="0" smtClean="0"/>
              <a:t>(Se.)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2519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829AA-C2C9-4285-B748-A1F803E4468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575101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en-US" altLang="ko-KR" dirty="0" smtClean="0"/>
          </a:p>
        </p:txBody>
      </p:sp>
      <p:sp>
        <p:nvSpPr>
          <p:cNvPr id="2519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829AA-C2C9-4285-B748-A1F803E4468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찬미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예수님</a:t>
            </a:r>
            <a:r>
              <a:rPr lang="en-US" altLang="ko-KR" dirty="0" smtClean="0"/>
              <a:t>!!!  </a:t>
            </a:r>
            <a:r>
              <a:rPr lang="ko-KR" altLang="en-US" dirty="0" smtClean="0"/>
              <a:t>존경하는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 여러분 바쁘신데도 불구하고 </a:t>
            </a:r>
            <a:endParaRPr lang="en-US" altLang="ko-KR" dirty="0" smtClean="0"/>
          </a:p>
          <a:p>
            <a:r>
              <a:rPr lang="ko-KR" altLang="en-US" dirty="0" smtClean="0"/>
              <a:t>오늘 직책 교육에 참여를 해주시어 고맙습니다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교육목적은 전 단원의 간부 역할을</a:t>
            </a:r>
            <a:r>
              <a:rPr lang="ko-KR" altLang="en-US" baseline="0" dirty="0" smtClean="0"/>
              <a:t> 부담을 가지기 않고 쉽게 할 수 있도록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하기 위한 것입니다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교육내용은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의미와 목적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운영과 활동에 관련 주요사항</a:t>
            </a:r>
            <a:r>
              <a:rPr lang="en-US" altLang="ko-KR" baseline="0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간부의 역할로 구성되어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교육인원은 </a:t>
            </a:r>
            <a:r>
              <a:rPr lang="ko-KR" altLang="en-US" dirty="0" err="1" smtClean="0"/>
              <a:t>쁘레시디움별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명에서 사림을 합치면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명 정도이며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교육일정은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월 등 </a:t>
            </a:r>
            <a:r>
              <a:rPr lang="en-US" altLang="ko-KR" dirty="0" smtClean="0"/>
              <a:t>7</a:t>
            </a:r>
            <a:r>
              <a:rPr lang="ko-KR" altLang="en-US" dirty="0" smtClean="0"/>
              <a:t>차례를 실시할 예정입니다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교육시간은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시간이 계획되어 있으나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가급적 </a:t>
            </a:r>
            <a:r>
              <a:rPr lang="en-US" altLang="ko-KR" baseline="0" dirty="0" smtClean="0"/>
              <a:t>30</a:t>
            </a:r>
            <a:r>
              <a:rPr lang="ko-KR" altLang="en-US" baseline="0" dirty="0" smtClean="0"/>
              <a:t>분 정도는 당겨서 마치도록 하겠습니다</a:t>
            </a:r>
            <a:r>
              <a:rPr lang="en-US" altLang="ko-KR" baseline="0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baseline="0" dirty="0" smtClean="0"/>
              <a:t>늦은 시간 많이 피곤 </a:t>
            </a:r>
            <a:r>
              <a:rPr lang="ko-KR" altLang="en-US" baseline="0" dirty="0" err="1" smtClean="0"/>
              <a:t>하실텐데</a:t>
            </a:r>
            <a:r>
              <a:rPr lang="ko-KR" altLang="en-US" baseline="0" dirty="0" smtClean="0"/>
              <a:t> 동료단원을 위로하는 시간을 가지도록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왼쪽으로 돌아 </a:t>
            </a:r>
            <a:r>
              <a:rPr lang="ko-KR" altLang="en-US" baseline="0" dirty="0" err="1" smtClean="0"/>
              <a:t>앉으십시요</a:t>
            </a:r>
            <a:r>
              <a:rPr lang="en-US" altLang="ko-KR" baseline="0" dirty="0" smtClean="0"/>
              <a:t>! “</a:t>
            </a:r>
            <a:r>
              <a:rPr lang="ko-KR" altLang="en-US" baseline="0" dirty="0" smtClean="0"/>
              <a:t>자 그동안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하시느라 고생 많으셨습니다</a:t>
            </a:r>
            <a:r>
              <a:rPr lang="en-US" altLang="ko-KR" baseline="0" dirty="0" smtClean="0"/>
              <a:t>.” </a:t>
            </a:r>
            <a:r>
              <a:rPr lang="ko-KR" altLang="en-US" baseline="0" dirty="0" smtClean="0"/>
              <a:t>격려의 말과</a:t>
            </a:r>
            <a:endParaRPr lang="en-US" altLang="ko-KR" baseline="0" dirty="0" smtClean="0"/>
          </a:p>
          <a:p>
            <a:r>
              <a:rPr lang="ko-KR" altLang="en-US" baseline="0" dirty="0" smtClean="0"/>
              <a:t>함께 어깨를 주물러주겠습니다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힘껏 꽉꽉 주물러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혹시 평소 감정이 있는 분이 앞에</a:t>
            </a:r>
            <a:endParaRPr lang="en-US" altLang="ko-KR" baseline="0" dirty="0" smtClean="0"/>
          </a:p>
          <a:p>
            <a:r>
              <a:rPr lang="ko-KR" altLang="en-US" baseline="0" dirty="0" smtClean="0"/>
              <a:t>앉아 계시면 감정을 넣어서 더욱 꽉꽉 눌러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자 반대로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575101" cy="3991272"/>
          </a:xfrm>
        </p:spPr>
        <p:txBody>
          <a:bodyPr>
            <a:noAutofit/>
          </a:bodyPr>
          <a:lstStyle/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dirty="0"/>
          </a:p>
        </p:txBody>
      </p:sp>
      <p:sp>
        <p:nvSpPr>
          <p:cNvPr id="2560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3BA92-9657-4BD9-A881-6DC1F8CC233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719117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000" dirty="0" smtClean="0"/>
          </a:p>
        </p:txBody>
      </p:sp>
      <p:sp>
        <p:nvSpPr>
          <p:cNvPr id="2570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5D5A0-1BE3-449A-89E1-7D85AE7D3DC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345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8684B-3A46-4295-9E82-8E11A6E6BDD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altLang="ko-KR" dirty="0" smtClean="0"/>
          </a:p>
        </p:txBody>
      </p:sp>
      <p:sp>
        <p:nvSpPr>
          <p:cNvPr id="2396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DD764-ED70-4563-81F1-5E53BCD3C5D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교육은 왜 할까요</a:t>
            </a:r>
            <a:r>
              <a:rPr lang="en-US" altLang="ko-KR" dirty="0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콩나물에 키우려고 물을 부으면 어떻게 되나요</a:t>
            </a:r>
            <a:r>
              <a:rPr lang="en-US" altLang="ko-KR" dirty="0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거의 </a:t>
            </a:r>
            <a:r>
              <a:rPr lang="en-US" altLang="ko-KR" dirty="0" smtClean="0"/>
              <a:t>99% </a:t>
            </a:r>
            <a:r>
              <a:rPr lang="ko-KR" altLang="en-US" dirty="0" smtClean="0"/>
              <a:t>물은 빠져나가 버립니다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</a:t>
            </a:r>
            <a:r>
              <a:rPr lang="en-US" altLang="ko-KR" dirty="0" smtClean="0"/>
              <a:t>5-6</a:t>
            </a:r>
            <a:r>
              <a:rPr lang="ko-KR" altLang="en-US" dirty="0" smtClean="0"/>
              <a:t>일이 지나면 콩나물은 먹을 수 있을 만큼 자랍니다</a:t>
            </a:r>
            <a:r>
              <a:rPr lang="en-US" altLang="ko-KR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 아직 덜 자란 콩나물도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 자란 콩나물은 뽑아서 </a:t>
            </a:r>
            <a:r>
              <a:rPr lang="ko-KR" altLang="en-US" dirty="0" err="1" smtClean="0"/>
              <a:t>먹고나면</a:t>
            </a:r>
            <a:r>
              <a:rPr lang="ko-KR" altLang="en-US" dirty="0" smtClean="0"/>
              <a:t> 덜 자란 콩나물이 또 자랍니다</a:t>
            </a:r>
            <a:r>
              <a:rPr lang="en-US" altLang="ko-KR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그러나 싹을 틔우지 못하거나 자라다 만 콩나물은 어디로 가는지요</a:t>
            </a:r>
            <a:r>
              <a:rPr lang="en-US" altLang="ko-KR" dirty="0" smtClean="0"/>
              <a:t>?</a:t>
            </a: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44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2ABDA-6B25-486D-8BD3-99451A130D4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575101" cy="3991272"/>
          </a:xfrm>
        </p:spPr>
        <p:txBody>
          <a:bodyPr>
            <a:noAutofit/>
          </a:bodyPr>
          <a:lstStyle/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dirty="0"/>
          </a:p>
        </p:txBody>
      </p:sp>
      <p:sp>
        <p:nvSpPr>
          <p:cNvPr id="2560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3BA92-9657-4BD9-A881-6DC1F8CC233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647109" cy="478336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dirty="0" smtClean="0"/>
          </a:p>
        </p:txBody>
      </p:sp>
      <p:sp>
        <p:nvSpPr>
          <p:cNvPr id="2590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521F9-A705-44C3-94DB-5659D41E9A5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355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54535-A87B-4664-92A7-F254A1008C5A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575101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en-US" altLang="ko-KR" dirty="0" smtClean="0"/>
          </a:p>
        </p:txBody>
      </p:sp>
      <p:sp>
        <p:nvSpPr>
          <p:cNvPr id="2519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829AA-C2C9-4285-B748-A1F803E4468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575101" cy="3991272"/>
          </a:xfrm>
        </p:spPr>
        <p:txBody>
          <a:bodyPr>
            <a:noAutofit/>
          </a:bodyPr>
          <a:lstStyle/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dirty="0"/>
          </a:p>
        </p:txBody>
      </p:sp>
      <p:sp>
        <p:nvSpPr>
          <p:cNvPr id="2560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3BA92-9657-4BD9-A881-6DC1F8CC233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61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24B5C-A9DD-4107-871D-6C89DF327E5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365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7DD62-91C5-47F5-89A3-26A975AF435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647109" cy="4440238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 dirty="0"/>
          </a:p>
        </p:txBody>
      </p:sp>
      <p:sp>
        <p:nvSpPr>
          <p:cNvPr id="260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D3603-BD94-45CC-A1E7-3CEF92BC988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647109" cy="4440238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 dirty="0"/>
          </a:p>
        </p:txBody>
      </p:sp>
      <p:sp>
        <p:nvSpPr>
          <p:cNvPr id="260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D3603-BD94-45CC-A1E7-3CEF92BC988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365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7DD62-91C5-47F5-89A3-26A975AF435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62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4184F-1B36-4D44-8F0E-3F48839A763B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smtClean="0"/>
              <a:t>교육에 앞서 시작기도를 바치도록 하겠습니다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792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8319B-F71E-48B9-B0F4-E06451D2BF4E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E9ED-4FD2-4970-9D6D-C06D68770C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549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C3FE0-1D4D-42EF-9B14-4916A7B89FEB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334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4694D-3899-4457-93C9-4372309C94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마스터"/>
          <p:cNvPicPr>
            <a:picLocks noChangeAspect="1" noChangeArrowheads="1"/>
          </p:cNvPicPr>
          <p:nvPr userDrawn="1"/>
        </p:nvPicPr>
        <p:blipFill>
          <a:blip r:embed="rId2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가정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A73EB396-40D5-401E-86B7-93305D0DCCF0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D6F014E1-0C4D-4638-AA45-7440EE7FF7FC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B63775DB-A7D7-4D3D-94FE-E13C2ACE0A69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088555C8-35AE-44C9-83D5-BA10A7425039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D281B97C-8E62-4211-81B8-422A3F15B61C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78A924B6-5EFA-4E25-A0BF-472C050258AC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D091CA1E-7DF5-4877-B093-617161B840ED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23E83BE8-7C8C-41E1-B322-94C1F46F83E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8AF9551F-02A1-4D23-B5B7-B1DA63C1E25F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8272B42A-A4EE-46AD-AB89-36680C98D38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 sz="2400"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 sz="2000"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 sz="1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 sz="1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 sz="2400"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 sz="2000"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 sz="1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 sz="1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2814D1D2-7630-4769-9189-BA78149ADE69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7D2DDD17-388C-49E4-9552-78787E14E0D9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 sz="2000"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 sz="1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 sz="1600"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 sz="1600"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 sz="2000"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 sz="1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 sz="1600"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 sz="1600"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C0B36D7D-701E-4FF4-B9D9-7FD4DED44BD4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70C2BA9F-6018-4239-9EA8-E9A751A0E96A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08A2026D-9AEA-4BBE-A7C8-743D1EFAD429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0163274B-A591-43BB-8CA9-74276614159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AA4E96F4-EE01-448C-BDBC-0314D2F68700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FCE164C5-2883-4203-8B0C-1548916429D5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>
              <a:defRPr sz="2800">
                <a:latin typeface="HY목각파임B" panose="02030600000101010101" pitchFamily="18" charset="-127"/>
                <a:ea typeface="HY목각파임B" panose="02030600000101010101" pitchFamily="18" charset="-127"/>
              </a:defRPr>
            </a:lvl2pPr>
            <a:lvl3pPr>
              <a:defRPr sz="2400">
                <a:latin typeface="HY목각파임B" panose="02030600000101010101" pitchFamily="18" charset="-127"/>
                <a:ea typeface="HY목각파임B" panose="02030600000101010101" pitchFamily="18" charset="-127"/>
              </a:defRPr>
            </a:lvl3pPr>
            <a:lvl4pPr>
              <a:defRPr sz="2000">
                <a:latin typeface="HY목각파임B" panose="02030600000101010101" pitchFamily="18" charset="-127"/>
                <a:ea typeface="HY목각파임B" panose="02030600000101010101" pitchFamily="18" charset="-127"/>
              </a:defRPr>
            </a:lvl4pPr>
            <a:lvl5pPr>
              <a:defRPr sz="2000">
                <a:latin typeface="HY목각파임B" panose="02030600000101010101" pitchFamily="18" charset="-127"/>
                <a:ea typeface="HY목각파임B" panose="0203060000010101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0564DF29-798D-45C6-90FE-8E7791BF5340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0457588C-2763-4F97-AD6B-356FF0CBF11F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B1CE0544-BA7B-496E-8C4A-875975A648AB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99CFE0B8-EF79-4BD9-9203-A8A8806884BF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마스터"/>
          <p:cNvPicPr>
            <a:picLocks noChangeAspect="1" noChangeArrowheads="1"/>
          </p:cNvPicPr>
          <p:nvPr userDrawn="1"/>
        </p:nvPicPr>
        <p:blipFill>
          <a:blip r:embed="rId13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8805EC15-E954-47AC-B0EA-767D9C61003F}" type="datetimeFigureOut">
              <a:rPr lang="ko-KR" altLang="en-US" smtClean="0"/>
              <a:pPr>
                <a:defRPr/>
              </a:pPr>
              <a:t>2019-07-25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defRPr>
            </a:lvl1pPr>
          </a:lstStyle>
          <a:p>
            <a:pPr>
              <a:defRPr/>
            </a:pPr>
            <a:fld id="{B83041D4-9B41-4599-B3C7-6DE2707E7CEA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1032" name="Picture 7" descr="가정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Y목각파임B" panose="02030600000101010101" pitchFamily="18" charset="-127"/>
          <a:ea typeface="HY목각파임B" panose="02030600000101010101" pitchFamily="18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Y목각파임B" panose="02030600000101010101" pitchFamily="18" charset="-127"/>
          <a:ea typeface="HY목각파임B" panose="02030600000101010101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Y목각파임B" panose="02030600000101010101" pitchFamily="18" charset="-127"/>
          <a:ea typeface="HY목각파임B" panose="02030600000101010101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Y목각파임B" panose="02030600000101010101" pitchFamily="18" charset="-127"/>
          <a:ea typeface="HY목각파임B" panose="02030600000101010101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Y목각파임B" panose="02030600000101010101" pitchFamily="18" charset="-127"/>
          <a:ea typeface="HY목각파임B" panose="02030600000101010101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Y목각파임B" panose="02030600000101010101" pitchFamily="18" charset="-127"/>
          <a:ea typeface="HY목각파임B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Co교육\대문\원본\예수의편지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992" y="2958237"/>
            <a:ext cx="5082639" cy="1615044"/>
          </a:xfrm>
        </p:spPr>
        <p:txBody>
          <a:bodyPr>
            <a:noAutofit/>
          </a:bodyPr>
          <a:lstStyle/>
          <a:p>
            <a:r>
              <a:rPr lang="ko-KR" alt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/>
            </a:r>
            <a:b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lang="ko-KR" alt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간부</a:t>
            </a:r>
            <a: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직책교육</a:t>
            </a:r>
            <a:r>
              <a:rPr lang="ko-KR" alt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9704" y="5969785"/>
            <a:ext cx="5195454" cy="65664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마산 치명자의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모후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레지아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5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의장 업무 수행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41308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정해진 시각과 장소에서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진행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어떠한 경우에도 실시해야 함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약식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금지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1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시간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30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분 이내 종료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③ 장소 및 제대 준비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난방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좌석배치 등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개회선언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지금부터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00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제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00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 </a:t>
            </a:r>
            <a:r>
              <a:rPr kumimoji="0"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주회합을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시작 하겠습니다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.”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매달 첫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상훈 낭독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1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63688" y="1076856"/>
            <a:ext cx="4921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의장 업무 수행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41308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참석 의무 최우선 강조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회의록 낭독 생략 금지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회계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결석시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회계 보고 수행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정확하고 실질적인 활동 배당 및 활동 보고 받음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자유 활동을 정식 활동으로 배당할 수 없음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② 2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개조로 활동 배당 원칙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③ 단원간의 이해와 일치를 위해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가끔씩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組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를 변경</a:t>
            </a:r>
          </a:p>
        </p:txBody>
      </p:sp>
    </p:spTree>
    <p:extLst>
      <p:ext uri="{BB962C8B-B14F-4D97-AF65-F5344CB8AC3E}">
        <p14:creationId xmlns:p14="http://schemas.microsoft.com/office/powerpoint/2010/main" val="3089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803188" y="1076856"/>
            <a:ext cx="4857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운영 및 관리</a:t>
            </a:r>
            <a:endParaRPr kumimoji="0" lang="ko-KR" altLang="en-US" sz="32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41308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순종 및 규율 준수   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일치 및 형제애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간부와 협의 후 결정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꾸리아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타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쁘레시디움과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긴밀한 관계 유지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상급평의회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〮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〮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활동에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솔선수범 참여 및 독려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상급평의회 공지사항 정확하고 신속한 전달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간부 양성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노력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교본공부 및 자질 향상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자격을 정지할  권한을 가짐 </a:t>
            </a:r>
            <a:endParaRPr kumimoji="0" lang="en-US" altLang="ko-KR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11561" y="1988840"/>
            <a:ext cx="8208911" cy="4680520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단원들은 순명과 충성으로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주회합을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존중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해야 함</a:t>
            </a:r>
            <a:endParaRPr kumimoji="0" lang="en-US" altLang="ko-KR" sz="9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쁘레시디움은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어떠한 경우라도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주회합을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생략할 수 없음</a:t>
            </a:r>
            <a:endParaRPr kumimoji="0" lang="en-US" altLang="ko-KR" sz="9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인정되는 경우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2001.1.19. Se.)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주관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교육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회의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 참석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②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지명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방문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 불인정되는 경우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타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참관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마산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Re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협조단원으로 이동시켜 봉사함이 바람직한 단원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(Con.)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타당한 이유 없이 습관적 결석 잦은 단원</a:t>
            </a:r>
            <a:endParaRPr kumimoji="0" lang="en-US" altLang="ko-KR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②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주간활동 의무를 잘 채우지 못하는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</a:t>
            </a:r>
            <a:endParaRPr kumimoji="0" lang="ko-KR" altLang="en-US" sz="9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803188" y="1076856"/>
            <a:ext cx="4857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운영 및 관리</a:t>
            </a:r>
            <a:endParaRPr kumimoji="0" lang="ko-KR" altLang="en-US" sz="32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824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41308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묵주기도의 신비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현의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결정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영적독서의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선택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매월 첫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주회합의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상훈 낭독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상급평의회 소식 전달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훈화 준비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(5∼6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분 정도 이야기 식으로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※ </a:t>
            </a:r>
            <a:r>
              <a:rPr kumimoji="0"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마리애지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주간 훈화 활용 권장</a:t>
            </a:r>
            <a:endParaRPr kumimoji="0" lang="en-US" altLang="ko-KR" sz="24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23728" y="107685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 계획서의 준비</a:t>
            </a:r>
          </a:p>
        </p:txBody>
      </p:sp>
    </p:spTree>
    <p:extLst>
      <p:ext uri="{BB962C8B-B14F-4D97-AF65-F5344CB8AC3E}">
        <p14:creationId xmlns:p14="http://schemas.microsoft.com/office/powerpoint/2010/main" val="18820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41308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 편성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경험 있는 단원과 새 단원을 섞어서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배당 및 지시사항 사전 점검  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교본공부 배당 준비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기타 사항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행사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경조사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 참여 등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발전 관련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단장계획서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최초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–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보존하지 않음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4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23728" y="107685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 계획서의 준비</a:t>
            </a:r>
          </a:p>
        </p:txBody>
      </p:sp>
    </p:spTree>
    <p:extLst>
      <p:ext uri="{BB962C8B-B14F-4D97-AF65-F5344CB8AC3E}">
        <p14:creationId xmlns:p14="http://schemas.microsoft.com/office/powerpoint/2010/main" val="17360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23728" y="107685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소개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25938"/>
            <a:ext cx="835292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●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가입 전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주회합에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인적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사항을 회합에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 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●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전체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 동의를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얻은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후 그 다음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주회합에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안내함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●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순명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정신이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투철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활동의 의무 잘 수행 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18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이상의 성인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참관하는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제외한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주회합부터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출석부에 예비단원 등재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수련기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시작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활동의무 부여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4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83570" y="1017255"/>
            <a:ext cx="6728053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r>
              <a:rPr lang="ko-KR" altLang="en-US" sz="40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lang="ko-KR" altLang="en-US" sz="40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으뜸 활동</a:t>
            </a:r>
            <a:endParaRPr kumimoji="0" lang="ko-KR" altLang="en-US" sz="40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436480" y="1810225"/>
            <a:ext cx="8239976" cy="14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</a:t>
            </a: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“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예비신자 </a:t>
            </a: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인도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36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친교를 </a:t>
            </a:r>
            <a:r>
              <a:rPr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통해 복음을 나누고 </a:t>
            </a:r>
            <a:r>
              <a:rPr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</a:t>
            </a:r>
            <a:r>
              <a:rPr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활동을 합니다</a:t>
            </a:r>
            <a:r>
              <a:rPr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​</a:t>
            </a:r>
            <a:endParaRPr lang="en-US" altLang="ko-KR" sz="36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endParaRPr lang="en-US" altLang="ko-KR" sz="36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436480" y="3301557"/>
            <a:ext cx="8528008" cy="18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</a:t>
            </a: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권면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</a:p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상처 </a:t>
            </a:r>
            <a:r>
              <a:rPr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받은 교우들을 </a:t>
            </a:r>
            <a:r>
              <a:rPr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교회로  돌아오게 </a:t>
            </a:r>
            <a:r>
              <a:rPr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합니다</a:t>
            </a:r>
            <a:r>
              <a:rPr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 </a:t>
            </a:r>
            <a:r>
              <a:rPr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   </a:t>
            </a:r>
            <a:endParaRPr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436480" y="4937882"/>
            <a:ext cx="8023951" cy="180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</a:t>
            </a: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“</a:t>
            </a:r>
            <a:r>
              <a:rPr lang="ko-KR" altLang="en-US" sz="36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레지오단원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모집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36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기도와 봉사의 </a:t>
            </a:r>
            <a:r>
              <a:rPr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단원을 </a:t>
            </a:r>
            <a:r>
              <a:rPr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양성합니다</a:t>
            </a:r>
            <a:r>
              <a:rPr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2996" indent="-272996">
              <a:spcBef>
                <a:spcPts val="600"/>
              </a:spcBef>
              <a:spcAft>
                <a:spcPts val="600"/>
              </a:spcAft>
            </a:pPr>
            <a:r>
              <a:rPr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6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활동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11562" y="1017255"/>
            <a:ext cx="6728053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r>
              <a:rPr lang="ko-KR" altLang="en-US" sz="40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lang="ko-KR" altLang="en-US" sz="40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분류</a:t>
            </a:r>
            <a:endParaRPr kumimoji="0" lang="ko-KR" altLang="en-US" sz="40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814870" y="2564904"/>
            <a:ext cx="2303460" cy="21985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1259632" y="1874646"/>
            <a:ext cx="6430322" cy="457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272996" indent="-272996">
              <a:spcBef>
                <a:spcPts val="600"/>
              </a:spcBef>
            </a:pP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 복음선교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 </a:t>
            </a:r>
            <a:r>
              <a:rPr lang="ko-KR" altLang="en-US" sz="36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교우돌봄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</a:t>
            </a: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이웃돌봄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 </a:t>
            </a:r>
            <a:r>
              <a:rPr lang="ko-KR" altLang="en-US" sz="36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레지오확장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 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본당협조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◐ 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기타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36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영성생활</a:t>
            </a:r>
            <a:r>
              <a:rPr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활동이 아님</a:t>
            </a:r>
            <a:r>
              <a:rPr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2996" indent="-272996">
              <a:spcBef>
                <a:spcPts val="600"/>
              </a:spcBef>
            </a:pPr>
            <a:endParaRPr lang="en-US" altLang="ko-KR" sz="36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2996" indent="-272996">
              <a:spcBef>
                <a:spcPts val="600"/>
              </a:spcBef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2996" indent="-272996">
              <a:spcBef>
                <a:spcPts val="600"/>
              </a:spcBef>
            </a:pP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레지오의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활동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66775"/>
              </p:ext>
            </p:extLst>
          </p:nvPr>
        </p:nvGraphicFramePr>
        <p:xfrm>
          <a:off x="323850" y="1346174"/>
          <a:ext cx="8568630" cy="5020296"/>
        </p:xfrm>
        <a:graphic>
          <a:graphicData uri="http://schemas.openxmlformats.org/drawingml/2006/table">
            <a:tbl>
              <a:tblPr/>
              <a:tblGrid>
                <a:gridCol w="2303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4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세목</a:t>
                      </a:r>
                      <a:endParaRPr lang="ko-KR" altLang="en-US" sz="1800" b="1" dirty="0">
                        <a:solidFill>
                          <a:srgbClr val="FF000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주요활동내용</a:t>
                      </a:r>
                      <a:endParaRPr lang="ko-KR" altLang="en-US" sz="1800" b="1" dirty="0">
                        <a:solidFill>
                          <a:srgbClr val="FF000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9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비신자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입교권면</a:t>
                      </a:r>
                      <a:endParaRPr lang="ko-KR" alt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비신자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짝교우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가족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직장동료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대세자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가족 중 입교권면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개종 권면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타종교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신자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개종 권면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교리중단자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권면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 수강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중단자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권면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통신 교리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중단자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가두선교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전교지</a:t>
                      </a:r>
                      <a:r>
                        <a:rPr lang="en-US" altLang="ko-KR" sz="1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선교책자 보급 등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가두선교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교리반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인도예비자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교리반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동반참석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교리수강 안내 및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주선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미사 참례 주선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동반 참례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통신교리자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통신교리 수강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안내 및 내용 지도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미사참례 주선 및 동반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참례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기도생활지도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타인이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인도한 </a:t>
                      </a:r>
                      <a:endParaRPr lang="en-US" altLang="ko-K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예비신자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교리반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동반참석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교리수강 안내 및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주선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미사 참례 주선 또는 동반 참례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교리반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봉사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협조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성가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미사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등을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지도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교리반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출석점검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교리반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간식 제공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예비신자 아이들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83568" y="822957"/>
            <a:ext cx="780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복음 선교</a:t>
            </a:r>
            <a:endParaRPr kumimoji="0" lang="ko-KR" altLang="en-US" sz="32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시작기도 </a:t>
            </a:r>
          </a:p>
        </p:txBody>
      </p:sp>
      <p:sp>
        <p:nvSpPr>
          <p:cNvPr id="4099" name="직사각형 6"/>
          <p:cNvSpPr>
            <a:spLocks noChangeArrowheads="1"/>
          </p:cNvSpPr>
          <p:nvPr/>
        </p:nvSpPr>
        <p:spPr bwMode="auto">
          <a:xfrm>
            <a:off x="251520" y="908720"/>
            <a:ext cx="6840760" cy="59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ts val="200"/>
              </a:spcBef>
            </a:pPr>
            <a:r>
              <a:rPr kumimoji="0" lang="en-US" altLang="ko-KR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+ </a:t>
            </a:r>
            <a:r>
              <a:rPr kumimoji="0" lang="ko-KR" altLang="en-US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성부와 성자와 성령의 이름으로</a:t>
            </a:r>
            <a:r>
              <a:rPr kumimoji="0" lang="en-US" altLang="ko-KR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kumimoji="0" lang="ko-KR" altLang="en-US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아멘</a:t>
            </a:r>
            <a:endParaRPr kumimoji="0" lang="en-US" altLang="ko-KR" sz="20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endParaRPr kumimoji="0" lang="en-US" altLang="ko-KR" sz="1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오소서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성령님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저희 마음을 성령으로 가득 채우시어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저희 안에 사랑의 불이 타오르게 하소서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○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주님의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성령을 보내소서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저희가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새로워지리이다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또한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온 누리가 새롭게 </a:t>
            </a:r>
            <a:r>
              <a:rPr kumimoji="0" lang="ko-KR" altLang="en-US" sz="20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되리이다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+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기도합시다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  <a:buFont typeface="한컴바탕" pitchFamily="18" charset="2"/>
              <a:buChar char=" "/>
            </a:pP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하느님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성령의 빛으로 저희 마음을 이끄시어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  <a:buFont typeface="한컴바탕" pitchFamily="18" charset="2"/>
              <a:buChar char=" "/>
            </a:pP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바르게 생각하고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언제나 성령의 위로를 받아 누리게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  <a:buFont typeface="한컴바탕" pitchFamily="18" charset="2"/>
              <a:buChar char=" "/>
            </a:pP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하소서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우리 주 그리스도를 통하여 비나이다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en-US" altLang="ko-KR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◎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아멘</a:t>
            </a:r>
            <a:endParaRPr kumimoji="0" lang="en-US" altLang="ko-KR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endParaRPr kumimoji="0" lang="en-US" altLang="ko-KR" sz="1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○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주님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 입술을 열어 주소서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 입이 주님을 찬미할 것입니다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kumimoji="0" lang="en-US" altLang="ko-KR" sz="1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○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하느님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저를 도와주소서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주님 어서 오시어 저를 도와 주소서</a:t>
            </a:r>
            <a:endParaRPr kumimoji="0" lang="en-US" altLang="ko-KR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endParaRPr kumimoji="0" lang="en-US" altLang="ko-KR" sz="1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○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영광이 성부와 성자와 성령께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처음과 같이 이제와 영원히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◎ 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아멘</a:t>
            </a:r>
            <a:endParaRPr kumimoji="0" lang="en-US" altLang="ko-KR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endParaRPr kumimoji="0" lang="en-US" altLang="ko-KR" sz="1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468170" y="1922212"/>
            <a:ext cx="2577378" cy="4525189"/>
            <a:chOff x="6468170" y="1922210"/>
            <a:chExt cx="2577378" cy="452518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419" y="1922210"/>
              <a:ext cx="2138654" cy="4014356"/>
            </a:xfrm>
            <a:prstGeom prst="rect">
              <a:avLst/>
            </a:prstGeom>
          </p:spPr>
        </p:pic>
        <p:pic>
          <p:nvPicPr>
            <p:cNvPr id="1026" name="Picture 2" descr="D:\Co교육\그림\regio라틴로고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798" y="5936566"/>
              <a:ext cx="1775759" cy="5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Co교육\그림\redros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170" y="6009981"/>
              <a:ext cx="364002" cy="36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Co교육\그림\redros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546" y="5952831"/>
              <a:ext cx="364002" cy="36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Co교육\그림\벡실리움2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419" y="4474112"/>
              <a:ext cx="476250" cy="1323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05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활동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86605"/>
              </p:ext>
            </p:extLst>
          </p:nvPr>
        </p:nvGraphicFramePr>
        <p:xfrm>
          <a:off x="323850" y="1346177"/>
          <a:ext cx="8568630" cy="5431021"/>
        </p:xfrm>
        <a:graphic>
          <a:graphicData uri="http://schemas.openxmlformats.org/drawingml/2006/table">
            <a:tbl>
              <a:tblPr/>
              <a:tblGrid>
                <a:gridCol w="2375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세목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주요활동내용</a:t>
                      </a:r>
                      <a:endParaRPr lang="ko-KR" altLang="en-US" sz="1800" b="1" dirty="0">
                        <a:solidFill>
                          <a:srgbClr val="FF000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0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신영세자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가정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기도 및 전례생활 지도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제 단체 가입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6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교우 가정방문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신심단체 가입 권면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영적대화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군인 및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타지역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학생에게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축일카드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및 주보 보내기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6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냉담 교우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가정방문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성사 권면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영적대화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교적정리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미사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참례권면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주보 보내기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영명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축일카드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보내기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2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혼인장애자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해소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혼인장애 해소 권면 또는 주선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7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성사 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판공성사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부활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)/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견진성사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권면 또는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성사표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전달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전입교우 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전입 교우 가정방문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제 단체 가입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7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첫영성체</a:t>
                      </a:r>
                      <a:endParaRPr lang="ko-KR" alt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가정교리반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권유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가정교리반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인도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1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유아세례권면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교우 자녀 유아 세례 권면 또는 주선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06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교우상가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</a:t>
                      </a:r>
                      <a:endParaRPr lang="en-US" altLang="ko-K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돌봄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염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습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입관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출상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등 봉사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상가의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기타 일에 봉사 및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연도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장례미사 참례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장지수행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06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교우환자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</a:t>
                      </a:r>
                      <a:endParaRPr lang="en-US" altLang="ko-K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돌봄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병자성사 및 병자 영성체 주선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환자 방문위로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환자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준비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사제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),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영적대화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83568" y="822957"/>
            <a:ext cx="780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교우돌봄</a:t>
            </a:r>
            <a:endParaRPr kumimoji="0" lang="ko-KR" altLang="en-US" sz="32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5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활동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95244"/>
              </p:ext>
            </p:extLst>
          </p:nvPr>
        </p:nvGraphicFramePr>
        <p:xfrm>
          <a:off x="300086" y="1384059"/>
          <a:ext cx="8592394" cy="4309906"/>
        </p:xfrm>
        <a:graphic>
          <a:graphicData uri="http://schemas.openxmlformats.org/drawingml/2006/table">
            <a:tbl>
              <a:tblPr/>
              <a:tblGrid>
                <a:gridCol w="2379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126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세목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주요활동내용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비신자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상가 </a:t>
                      </a:r>
                      <a:endParaRPr lang="en-US" altLang="ko-K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 및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염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습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입관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출상 등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봉사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상가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기타일에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봉사 및 방문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비신자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환자 </a:t>
                      </a:r>
                      <a:endParaRPr lang="en-US" altLang="ko-K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 및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돌봄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대세 권유 및 주선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방문위로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영적대화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99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재해지역 봉사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화재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수재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각종 사고자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방문위로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소녀가장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어려운 이웃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방문위로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재소자 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방문돌봄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교도소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구치소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소년원 등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병원방문 및 활동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각종 병원의 입원 환자 방문위로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돌봄 등 노력봉사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3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복지시설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노력봉사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각종 복지시설 방문봉사 및 돌봄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장애인복지시설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노인복지시설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장애인학교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무료급식소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아동복지시설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독거노인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83568" y="822957"/>
            <a:ext cx="780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이웃돌봄</a:t>
            </a:r>
            <a:endParaRPr kumimoji="0" lang="ko-KR" altLang="en-US" sz="32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46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활동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09638"/>
              </p:ext>
            </p:extLst>
          </p:nvPr>
        </p:nvGraphicFramePr>
        <p:xfrm>
          <a:off x="323850" y="1346177"/>
          <a:ext cx="8568630" cy="4887573"/>
        </p:xfrm>
        <a:graphic>
          <a:graphicData uri="http://schemas.openxmlformats.org/drawingml/2006/table">
            <a:tbl>
              <a:tblPr/>
              <a:tblGrid>
                <a:gridCol w="2396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2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세목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주요활동내용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소년레지오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지도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소년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Pr.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창단을 권면하고 주선함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간부로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파견되어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지도함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7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행동단원 모집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행동단원 입교 권면 및 입단시킴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9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협조단원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모집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돌봄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협조단원 입교 권면 및 입단시킴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협조단원 돌봄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영적대화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기도생활지도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행사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행사 참석 권유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95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레지오를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위한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활동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Pr.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설립 권면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결석단원 돌봄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교본연구 및 성서연구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교육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피정 참석 또는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Pr.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및 평의회 순방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평의회 참석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각종 사무업무 협조 및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상급평의회의 단장간담회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교육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피정 등 참석 또는 권유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83568" y="822957"/>
            <a:ext cx="780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2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확장</a:t>
            </a:r>
            <a:endParaRPr kumimoji="0" lang="ko-KR" altLang="en-US" sz="32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49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활동</a:t>
            </a:r>
          </a:p>
        </p:txBody>
      </p:sp>
      <p:sp>
        <p:nvSpPr>
          <p:cNvPr id="11878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14172"/>
              </p:ext>
            </p:extLst>
          </p:nvPr>
        </p:nvGraphicFramePr>
        <p:xfrm>
          <a:off x="323850" y="1412776"/>
          <a:ext cx="8568630" cy="5040560"/>
        </p:xfrm>
        <a:graphic>
          <a:graphicData uri="http://schemas.openxmlformats.org/drawingml/2006/table">
            <a:tbl>
              <a:tblPr/>
              <a:tblGrid>
                <a:gridCol w="2447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세목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주요활동내용</a:t>
                      </a:r>
                      <a:endParaRPr lang="ko-KR" altLang="en-US" sz="1800" b="1" dirty="0">
                        <a:solidFill>
                          <a:srgbClr val="FF000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4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행사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준비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협조 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각종 행사 준비 및 봉사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참석 및 참석권유 포함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 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제반 전례 협조와 봉사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미사해설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안내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성가 연습 및 지도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미사해설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봉사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성당정리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및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청소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공소 예절 주도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제반 피정 참석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참석권유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봉사 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본당호구조사</a:t>
                      </a:r>
                      <a:endParaRPr lang="ko-KR" alt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호구별 상황조사 협조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</a:t>
                      </a:r>
                      <a:r>
                        <a:rPr lang="ko-KR" altLang="en-US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짝교우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방문조사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냉담 교우 방문조사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주일학교 </a:t>
                      </a:r>
                      <a:r>
                        <a:rPr lang="ko-KR" alt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돌봄</a:t>
                      </a:r>
                      <a:endParaRPr lang="en-US" altLang="ko-K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청소미화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주일학교 학생 지도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en-US" altLang="ko-KR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주일학교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각종 업무 협조 및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봉사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청소 협조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소공동체 활동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소공동체 참석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참석권유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구역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반장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교육 참석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기타</a:t>
                      </a:r>
                      <a:r>
                        <a:rPr lang="en-US" altLang="ko-KR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소공동체 체육대회 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참석 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참석권유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협조 및 봉사</a:t>
                      </a:r>
                      <a:r>
                        <a:rPr lang="en-US" altLang="ko-KR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883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883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83568" y="822957"/>
            <a:ext cx="7801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협조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9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활동</a:t>
            </a:r>
          </a:p>
        </p:txBody>
      </p:sp>
      <p:sp>
        <p:nvSpPr>
          <p:cNvPr id="11878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92401"/>
              </p:ext>
            </p:extLst>
          </p:nvPr>
        </p:nvGraphicFramePr>
        <p:xfrm>
          <a:off x="323850" y="1346175"/>
          <a:ext cx="8568630" cy="5367098"/>
        </p:xfrm>
        <a:graphic>
          <a:graphicData uri="http://schemas.openxmlformats.org/drawingml/2006/table">
            <a:tbl>
              <a:tblPr/>
              <a:tblGrid>
                <a:gridCol w="2315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2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세목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주요활동내용</a:t>
                      </a:r>
                      <a:endParaRPr lang="ko-KR" altLang="en-US" sz="1800" b="1" u="none" dirty="0">
                        <a:solidFill>
                          <a:srgbClr val="FF000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생명존중활동 </a:t>
                      </a:r>
                      <a:endParaRPr lang="ko-KR" altLang="en-US" sz="18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선행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사랑의 헌혈 등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),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상처 또는 버려진 동물 보호 및 돌봄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사회봉사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자율방범 활동 등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),</a:t>
                      </a:r>
                      <a:endParaRPr lang="ko-KR" altLang="en-US" sz="18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7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자연보호</a:t>
                      </a:r>
                      <a:endParaRPr lang="ko-KR" altLang="en-US" sz="18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세제 </a:t>
                      </a:r>
                      <a:r>
                        <a:rPr lang="ko-KR" altLang="en-US" sz="1800" b="1" u="non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덜쓰거나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u="non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안쓰기</a:t>
                      </a:r>
                      <a:r>
                        <a:rPr lang="en-US" altLang="ko-KR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쓰레기 분리수거에 적극 봉사</a:t>
                      </a:r>
                      <a:endParaRPr lang="en-US" altLang="ko-KR" sz="1800" b="1" u="none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자연보호 활동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공공거리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주택가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산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해변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들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개천 등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), </a:t>
                      </a:r>
                      <a:endParaRPr lang="ko-KR" altLang="en-US" sz="18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06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출판물 보급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카톨릭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출판물 대여점 운영 또는 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봉사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endParaRPr lang="ko-KR" altLang="en-US" sz="18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카톨릭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출판물 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보급 </a:t>
                      </a:r>
                      <a:endParaRPr lang="en-US" altLang="ko-KR" sz="1800" b="1" u="none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군인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타지역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학생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냉담교우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복지시설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교정마을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endParaRPr lang="ko-KR" altLang="en-US" sz="18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7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차량봉사</a:t>
                      </a:r>
                      <a:r>
                        <a:rPr lang="en-US" altLang="ko-KR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교통정리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차량수급이 불편한 교우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u="none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비신자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대상 차량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성당내부 및 주변 교통정리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97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가정성화 </a:t>
                      </a:r>
                      <a:r>
                        <a:rPr lang="ko-KR" alt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활동</a:t>
                      </a:r>
                      <a:endParaRPr lang="en-US" altLang="ko-KR" sz="1800" b="1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가족단위</a:t>
                      </a:r>
                      <a:r>
                        <a:rPr lang="en-US" altLang="ko-KR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신심행사 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피정 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성직자묘소 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참배</a:t>
                      </a:r>
                      <a:r>
                        <a:rPr lang="en-US" altLang="ko-KR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성지순례</a:t>
                      </a:r>
                      <a:r>
                        <a:rPr lang="en-US" altLang="ko-KR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가정기도</a:t>
                      </a:r>
                      <a:r>
                        <a:rPr lang="en-US" altLang="ko-KR" sz="18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endParaRPr lang="ko-KR" altLang="en-US" sz="18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0661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영성생활</a:t>
                      </a:r>
                      <a:r>
                        <a:rPr lang="ko-KR" alt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활동이 아니며 보고 및 집계만 함</a:t>
                      </a:r>
                      <a:r>
                        <a:rPr lang="en-US" altLang="ko-KR" sz="18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u="none" dirty="0" err="1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평일미사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십자가의 길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err="1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소성무일도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err="1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성경읽고쓰기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묵주기도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err="1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성체조배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800" b="1" u="none" dirty="0" err="1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시복시성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청원기도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err="1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성월별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기도 활동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기본기도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아침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저녁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삼종</a:t>
                      </a:r>
                      <a:r>
                        <a:rPr lang="en-US" altLang="ko-KR" sz="1800" b="1" u="none" dirty="0" smtClean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endParaRPr lang="ko-KR" altLang="en-US" sz="1800" b="1" u="none" dirty="0">
                        <a:solidFill>
                          <a:srgbClr val="7030A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883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883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83568" y="822957"/>
            <a:ext cx="780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기타</a:t>
            </a:r>
            <a:r>
              <a:rPr kumimoji="0" lang="en-US" altLang="ko-KR" sz="32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영성생활</a:t>
            </a:r>
            <a:endParaRPr kumimoji="0" lang="ko-KR" altLang="en-US" sz="32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2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단장의 역할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11561" y="1743660"/>
            <a:ext cx="8208911" cy="4853692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단장은 단장 계획서에 의거 할동배당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상급평의회 지시 및 전달 사항 정확히 지시</a:t>
            </a:r>
            <a:endParaRPr kumimoji="0" lang="en-US" altLang="ko-KR" sz="28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ko-KR" altLang="en-US" sz="20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조별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(2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배당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주간에 최소한</a:t>
            </a:r>
            <a:r>
              <a:rPr kumimoji="0" lang="ko-KR" altLang="en-US" sz="2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시간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 활동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800" b="1" dirty="0" err="1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영성생활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의무에 포함되지 않음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긴급한 활동은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先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후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後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보고 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연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年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또는 월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月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배당 </a:t>
            </a:r>
            <a:endParaRPr kumimoji="0" lang="en-US" altLang="ko-KR" sz="28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(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응급환자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상가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1560" y="1052736"/>
            <a:ext cx="3960440" cy="576064"/>
          </a:xfrm>
          <a:prstGeom prst="roundRect">
            <a:avLst/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272996" indent="-272996" fontAlgn="auto">
              <a:spcBef>
                <a:spcPts val="300"/>
              </a:spcBef>
              <a:spcAft>
                <a:spcPts val="600"/>
              </a:spcAft>
            </a:pPr>
            <a:r>
              <a:rPr kumimoji="0" lang="ko-KR" altLang="en-US" sz="36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활동배당 원칙</a:t>
            </a:r>
            <a:endParaRPr kumimoji="0" lang="en-US" altLang="ko-KR" sz="36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92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1560" y="1052736"/>
            <a:ext cx="4896544" cy="576064"/>
          </a:xfrm>
          <a:prstGeom prst="roundRect">
            <a:avLst/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272996" indent="-272996" fontAlgn="auto">
              <a:spcBef>
                <a:spcPts val="300"/>
              </a:spcBef>
              <a:spcAft>
                <a:spcPts val="600"/>
              </a:spcAft>
            </a:pPr>
            <a:r>
              <a:rPr kumimoji="0" lang="ko-KR" altLang="en-US" sz="36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활동배당시</a:t>
            </a:r>
            <a:r>
              <a:rPr kumimoji="0" lang="ko-KR" altLang="en-US" sz="36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주의사항 </a:t>
            </a:r>
            <a:endParaRPr kumimoji="0" lang="en-US" altLang="ko-KR" sz="36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2063590"/>
            <a:ext cx="7907552" cy="4317738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자유 활동 배당금지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kumimoji="0" lang="en-US" altLang="ko-KR" sz="28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주회합에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보고할 수 있으며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쁘레시디움이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인정하면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정상적인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활동이 됨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활동의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종목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세목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활동내용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을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기준하여 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단장의 신중한 판단 필요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2257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1560" y="1052736"/>
            <a:ext cx="4896544" cy="576064"/>
          </a:xfrm>
          <a:prstGeom prst="roundRect">
            <a:avLst/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272996" indent="-272996" fontAlgn="auto">
              <a:spcBef>
                <a:spcPts val="300"/>
              </a:spcBef>
              <a:spcAft>
                <a:spcPts val="600"/>
              </a:spcAft>
            </a:pPr>
            <a:r>
              <a:rPr kumimoji="0" lang="ko-KR" altLang="en-US" sz="36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활동배당시</a:t>
            </a:r>
            <a:r>
              <a:rPr kumimoji="0" lang="ko-KR" altLang="en-US" sz="36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주의사항 </a:t>
            </a:r>
            <a:endParaRPr kumimoji="0" lang="en-US" altLang="ko-KR" sz="36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55318" y="1844824"/>
            <a:ext cx="7833106" cy="4781079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기도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평일미사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참례 등 신심행위 배당 금지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평일미사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참례의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권유 활동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은 배당 가능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기도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활동의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예외적 배당 가능 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 및 집계만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교구장의 지시에 의한 공동체의 기도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 평의회의 결정에 따른 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</a:t>
            </a:r>
            <a:r>
              <a:rPr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공동체의 기도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694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1560" y="1052736"/>
            <a:ext cx="8208912" cy="576064"/>
          </a:xfrm>
          <a:prstGeom prst="roundRect">
            <a:avLst/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272996" indent="-272996" fontAlgn="auto">
              <a:spcBef>
                <a:spcPts val="300"/>
              </a:spcBef>
              <a:spcAft>
                <a:spcPts val="600"/>
              </a:spcAft>
            </a:pPr>
            <a:r>
              <a:rPr kumimoji="0" lang="ko-KR" altLang="en-US" sz="36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활동배당시</a:t>
            </a:r>
            <a:r>
              <a:rPr kumimoji="0" lang="ko-KR" altLang="en-US" sz="36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주의사항 </a:t>
            </a:r>
            <a:endParaRPr kumimoji="0" lang="en-US" altLang="ko-KR" sz="36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99020" y="1628800"/>
            <a:ext cx="8208911" cy="5040560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친인척에 대한 활동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☞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단장의 고유 권한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소공동체 및 본당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제단체에서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수행한 활동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단장의 고유 권한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☞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쁘레시디움에서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배당한 것이면 </a:t>
            </a:r>
            <a:r>
              <a:rPr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인정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배당받지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않은 자유 활동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단장의 신중한 판단에 따라 활동으로 인정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605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1561" y="1052736"/>
            <a:ext cx="8096371" cy="576064"/>
          </a:xfrm>
          <a:prstGeom prst="roundRect">
            <a:avLst/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272996" indent="-272996" fontAlgn="auto">
              <a:spcBef>
                <a:spcPts val="300"/>
              </a:spcBef>
              <a:spcAft>
                <a:spcPts val="600"/>
              </a:spcAft>
            </a:pPr>
            <a:r>
              <a:rPr kumimoji="0" lang="ko-KR" altLang="en-US" sz="36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활동배당시</a:t>
            </a:r>
            <a:r>
              <a:rPr kumimoji="0" lang="ko-KR" altLang="en-US" sz="36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주의사항 </a:t>
            </a:r>
            <a:endParaRPr kumimoji="0" lang="en-US" altLang="ko-KR" sz="36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99020" y="1988842"/>
            <a:ext cx="8208911" cy="4248471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쁘레시디움내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고통 중의 단원 방문 활동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배당 가능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다른 지역이나 우연한 기회에 수행한 활동 인정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활동은 지역의 제약 없음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봉사의 대가로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수고비를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받은 경우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불인정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(Se.)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8921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7200800" cy="4680520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◐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간부의 역할과 자세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◐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단장의 역할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◐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◐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서기의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역할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◐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endPara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endPara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2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1724748"/>
            <a:ext cx="8208911" cy="4800596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단장 직무 대행 및 보좌   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출석부 작성 및 보고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행동단원 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협조단원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 지도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☞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결석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경조사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축일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등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각종 서류 작성 및 관리 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☞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출석부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단원기록카드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현황표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전입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전출 신청서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간부임명신청서 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교육 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 참석 명단 관리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각종 희생봉사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주관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   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11560" y="1052736"/>
            <a:ext cx="3744000" cy="648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부단장의 역할 </a:t>
            </a:r>
            <a:endParaRPr kumimoji="0" lang="en-US" altLang="ko-KR" sz="3200" b="1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간부의 역할 교본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퀴즈 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부단장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 bwMode="auto">
          <a:xfrm>
            <a:off x="500063" y="1214438"/>
            <a:ext cx="83931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협조단원이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마침기도문을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바칠 때 성모님께 대한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호칭기도는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소속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호도를 하여야 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( 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행동단원은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주회합에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출석하고 활동을 수행하는 단원을 말한다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아직 선서를 하지 않은 예비단원도 여기에 포함되므로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출석율에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반영된다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.( 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예비단원이 수련기간을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 연기한 경우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개월이 되기 전 언제라도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정단원으로서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준비가 갖추어지면 선서를 할 수 있다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( 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공식적 업무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순방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주관 회의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참가시는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출석으로 인정된다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(     ) 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출석률 계산에서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와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     ), ( 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는 출석율 계산에서 제외한다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주회합에서만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적용한다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6.</a:t>
            </a:r>
            <a:r>
              <a:rPr kumimoji="0"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평의회의 출결관리는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과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    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만 있으며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(               )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은 없다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endParaRPr kumimoji="0" lang="en-US" altLang="ko-KR" sz="20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435042" y="1533042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331640" y="2673295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O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7488703" y="3511035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O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4920923" y="4328721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O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975213" y="4866057"/>
            <a:ext cx="79358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유고</a:t>
            </a: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4189259" y="4866882"/>
            <a:ext cx="123572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장기유고</a:t>
            </a: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5699047" y="4867644"/>
            <a:ext cx="719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공석</a:t>
            </a: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920456" y="5709506"/>
            <a:ext cx="123572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무고결석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995350" y="5998296"/>
            <a:ext cx="123572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유고결석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2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3" grpId="0"/>
      <p:bldP spid="25" grpId="0"/>
      <p:bldP spid="15" grpId="0"/>
      <p:bldP spid="16" grpId="0"/>
      <p:bldP spid="17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 수행 자기진단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1400"/>
              </p:ext>
            </p:extLst>
          </p:nvPr>
        </p:nvGraphicFramePr>
        <p:xfrm>
          <a:off x="179388" y="1125538"/>
          <a:ext cx="8784977" cy="5543819"/>
        </p:xfrm>
        <a:graphic>
          <a:graphicData uri="http://schemas.openxmlformats.org/drawingml/2006/table">
            <a:tbl>
              <a:tblPr/>
              <a:tblGrid>
                <a:gridCol w="316006"/>
                <a:gridCol w="6020698"/>
                <a:gridCol w="1224136"/>
                <a:gridCol w="1224137"/>
              </a:tblGrid>
              <a:tr h="255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부단장의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역할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현재 수행수준</a:t>
                      </a:r>
                      <a:endParaRPr lang="ko-KR" altLang="en-US" sz="1400" dirty="0">
                        <a:solidFill>
                          <a:srgbClr val="7030A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미래기대수준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단원들이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주회합에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무단 결석했을 때 전화나 문자 메시지를 꼭 보내고 사유를 확인한다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단원이 병환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경조사 중에 있을 때 직접 방문 또는 다른 단원들에게 방문하도록 항상 적극 연락한다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새단원이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예비단원으로 가입할 경우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기본 소양 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교육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계획을 세워 잘 지도하고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(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활동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단원의 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의무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교본공부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기도문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선서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err="1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레지오활동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등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각종 교육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침묵피정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기사교육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실무교육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err="1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영성교육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단원의무교육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등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에 대해 단원들의 참여를 적극 권장한다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단원들이 협조단원 돌봄을 잘 할 수 있도록 배려하고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행동단원으로의 가입을 적극 권장하며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현황을 정확히 관리하고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대 행사에 단원들이 적극 참여할 수 있도록 자주 권장하며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단원들의 참여를 돌보는 일에 힘쓰고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단원들의 축일 등을 잘 관리하고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쁘레시디움에서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특별한 행사를 할 수 있도록 배려하고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8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쁘레시디움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야외행사 및 친목회 등에 특별한 행사를 계획하고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적극적으로 참여할 수 있도록 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단장과 함께 차기 간부의 역할을 수행 할 단원을 사전에 적극적으로 물색하여 일부 임무를 소개하거나 담당하게 하는 등 잘 지도를 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 명부 현황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입단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선서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전출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간부임명 등 변동사항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을 잘 관리 및 기재하고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9119" marR="29119" marT="8051" marB="80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37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677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 직무 대행 및 보좌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247461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단장 불참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주회합의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진행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단장 보좌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운영 및 관리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● 행동단원과 협조단원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돌봄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일치와 화합 유도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09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새단원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및 예비단원 돌봄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기존 단원과의 친밀을 위한 교량 역할 수행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의무 사항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운영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교본공부 등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 생활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도제제도</a:t>
            </a: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수련기간 종료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 전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煎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선서 준비 예고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8676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입단 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후 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개월이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경과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최장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된 예비단원</a:t>
            </a:r>
            <a:endParaRPr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선서를 통하여 정식 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단원이 됨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</a:t>
            </a:r>
            <a:r>
              <a:rPr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교본의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선서문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을 사전에 숙독 </a:t>
            </a:r>
            <a:endParaRPr lang="ko-KR" altLang="en-US" sz="24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♣ </a:t>
            </a:r>
            <a:r>
              <a:rPr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영적지도자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초청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강복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안수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벡실리나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뱃지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수여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선서 후 사진 촬영</a:t>
            </a:r>
            <a:endParaRPr lang="en-US" altLang="ko-KR" sz="24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3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11561" y="1772816"/>
            <a:ext cx="8352927" cy="4104456"/>
          </a:xfrm>
          <a:prstGeom prst="roundRect">
            <a:avLst>
              <a:gd name="adj" fmla="val 2237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단원들에게 협조단원 돌봄 활동을 독려 및 지도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한달에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 번 이상 돌봄과 활동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매월 협조단원의 현황 파악 및 관리 </a:t>
            </a:r>
          </a:p>
          <a:p>
            <a:pPr marL="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1000" b="1" dirty="0" smtClean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돌봄 </a:t>
            </a:r>
            <a:r>
              <a:rPr kumimoji="0"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할동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주체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부단장이나 협조단원 모집한 특정단원에게만 맡겨진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일이 아님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979712" y="1052736"/>
            <a:ext cx="4824536" cy="576064"/>
          </a:xfrm>
          <a:prstGeom prst="roundRect">
            <a:avLst/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300"/>
              </a:spcBef>
              <a:spcAft>
                <a:spcPts val="600"/>
              </a:spcAft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협조단원 모집 및 돌봄</a:t>
            </a:r>
            <a:endParaRPr kumimoji="0" lang="en-US" altLang="ko-KR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78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출석호명 및 결석단원 돌봄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47068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출석호명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“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세례명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님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)”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“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세례명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형제님 또는 자매님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사회적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직함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교회단체의 직위 사용하지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않음</a:t>
            </a:r>
            <a:endParaRPr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altLang="ko-KR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63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●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출석응답  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63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단원  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:“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예” 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 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부단장 “출석했습니다”</a:t>
            </a:r>
          </a:p>
          <a:p>
            <a:pPr marL="63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부적절한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응답 “아멘 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알렐루야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찬미 예수”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등</a:t>
            </a:r>
            <a:endParaRPr lang="ko-KR" altLang="en-US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5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출석호명 및 결석단원 돌봄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47068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●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출석보고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“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총원 ◯명 중 간부◯명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◯명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전체 </a:t>
            </a: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◯명이  출석하였습니다”</a:t>
            </a:r>
          </a:p>
          <a:p>
            <a:pPr marL="63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결석 단원의 사유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유고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무고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파악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동료 단원들에게 공지</a:t>
            </a:r>
          </a:p>
          <a:p>
            <a:pPr marL="63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 번의 결석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장기결석의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시작 ☞ 장기 결석은 곧 </a:t>
            </a:r>
            <a:r>
              <a:rPr kumimoji="0"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퇴단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endParaRPr kumimoji="0" lang="ko-KR" altLang="en-US" sz="24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01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06512" y="1076856"/>
            <a:ext cx="564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출석부 작성 및 출석사항 보고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77076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유고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有故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결석의 예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사전보고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(Se.)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거동이 어려워 일시적 또는 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 이내의 치료를 요하는 병고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 이내의 해외 장거리 출장이나 여행 및 장지 수행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③ 가족이나 친척의 사망 또는 본인의 약혼이나 결혼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④ 위급을 요하는 환자나 재난을 당한 사람들을 돌볼 경우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⑤ 부득이한 직장근무로 인한 불참</a:t>
            </a:r>
          </a:p>
        </p:txBody>
      </p:sp>
    </p:spTree>
    <p:extLst>
      <p:ext uri="{BB962C8B-B14F-4D97-AF65-F5344CB8AC3E}">
        <p14:creationId xmlns:p14="http://schemas.microsoft.com/office/powerpoint/2010/main" val="13286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06512" y="1076856"/>
            <a:ext cx="564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출석부 작성 및 출석사항 보고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장기유고 결석의 예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 이상의 치료를 요하는 장기적인 병고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2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본인의 </a:t>
            </a:r>
            <a:r>
              <a:rPr kumimoji="0" lang="ko-KR" altLang="en-US" sz="22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퇴단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의사가 없는 한 기간제한 없음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 이상의 장거리 출장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여행은 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개월까지만 허용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2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2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개월 </a:t>
            </a:r>
            <a:r>
              <a:rPr kumimoji="0" lang="ko-KR" altLang="en-US" sz="22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경과시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본인과 협의 </a:t>
            </a:r>
            <a:r>
              <a:rPr kumimoji="0" lang="ko-KR" altLang="en-US" sz="22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퇴단을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신중히 결정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2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 외 여러 가지 정황에 대한 판단은 전적으로 </a:t>
            </a:r>
            <a:endParaRPr kumimoji="0" lang="en-US" altLang="ko-KR" sz="22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2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2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 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고유 권한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③ 장기 유고는 출석부에 </a:t>
            </a:r>
            <a:r>
              <a:rPr kumimoji="0" lang="ko-KR" altLang="en-US" sz="2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“장”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2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으로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기재한다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0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교육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1647263" y="872800"/>
            <a:ext cx="2232248" cy="75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평의회간부</a:t>
            </a:r>
            <a:endParaRPr kumimoji="0"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</a:t>
            </a:r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1647263" y="3756116"/>
            <a:ext cx="2232248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272996" indent="-272996"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단원의무교육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1647263" y="1620449"/>
            <a:ext cx="2232248" cy="68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기사교육</a:t>
            </a:r>
          </a:p>
        </p:txBody>
      </p:sp>
      <p:sp>
        <p:nvSpPr>
          <p:cNvPr id="69" name="AutoShape 90"/>
          <p:cNvSpPr>
            <a:spLocks noChangeArrowheads="1"/>
          </p:cNvSpPr>
          <p:nvPr/>
        </p:nvSpPr>
        <p:spPr bwMode="gray">
          <a:xfrm>
            <a:off x="150016" y="872800"/>
            <a:ext cx="1454735" cy="2805836"/>
          </a:xfrm>
          <a:prstGeom prst="homePlate">
            <a:avLst>
              <a:gd name="adj" fmla="val 11244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2996" indent="-272996" algn="ctr" eaLnBrk="0" fontAlgn="auto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200" b="1" dirty="0" err="1">
                <a:solidFill>
                  <a:schemeClr val="bg1"/>
                </a:solidFill>
              </a:rPr>
              <a:t>레지아</a:t>
            </a:r>
            <a:endParaRPr kumimoji="0"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68" name="AutoShape 89"/>
          <p:cNvSpPr>
            <a:spLocks noChangeArrowheads="1"/>
          </p:cNvSpPr>
          <p:nvPr/>
        </p:nvSpPr>
        <p:spPr bwMode="gray">
          <a:xfrm>
            <a:off x="150016" y="3756117"/>
            <a:ext cx="1454735" cy="2146538"/>
          </a:xfrm>
          <a:prstGeom prst="homePlate">
            <a:avLst>
              <a:gd name="adj" fmla="val 1146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2996" indent="-272996" algn="ctr" eaLnBrk="0" fontAlgn="auto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200" b="1" dirty="0" err="1" smtClean="0">
                <a:solidFill>
                  <a:schemeClr val="bg1"/>
                </a:solidFill>
              </a:rPr>
              <a:t>꼬미씨움</a:t>
            </a:r>
            <a:endParaRPr kumimoji="0" lang="en-US" altLang="ko-KR" sz="2200" b="1" dirty="0" smtClean="0">
              <a:solidFill>
                <a:schemeClr val="bg1"/>
              </a:solidFill>
            </a:endParaRPr>
          </a:p>
          <a:p>
            <a:pPr marL="272996" indent="-272996" algn="ctr" eaLnBrk="0" fontAlgn="auto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200" b="1" dirty="0" err="1" smtClean="0">
                <a:solidFill>
                  <a:schemeClr val="bg1"/>
                </a:solidFill>
              </a:rPr>
              <a:t>꾸리</a:t>
            </a:r>
            <a:r>
              <a:rPr kumimoji="0" lang="ko-KR" altLang="en-US" sz="2200" b="1" dirty="0" err="1">
                <a:solidFill>
                  <a:schemeClr val="bg1"/>
                </a:solidFill>
              </a:rPr>
              <a:t>아</a:t>
            </a:r>
            <a:endParaRPr kumimoji="0"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951519" y="842320"/>
            <a:ext cx="5055481" cy="7560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평의회 간부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쁘레시디움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단장 </a:t>
            </a:r>
            <a:r>
              <a:rPr kumimoji="0" lang="ko-KR" altLang="en-US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역할</a:t>
            </a:r>
            <a:r>
              <a:rPr kumimoji="0" lang="en-US" altLang="ko-KR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영성</a:t>
            </a:r>
            <a:r>
              <a:rPr kumimoji="0" lang="en-US" altLang="ko-KR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20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3324" indent="-133324" eaLnBrk="0" fontAlgn="ctr" latinLnBrk="0" hangingPunct="0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지구별 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순회 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951519" y="1605209"/>
            <a:ext cx="5055481" cy="6840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단원의 선교 역량 강화 </a:t>
            </a:r>
            <a:endParaRPr kumimoji="0" lang="en-US" altLang="ko-KR" sz="20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3324" indent="-133324" eaLnBrk="0" fontAlgn="ctr" latinLnBrk="0" hangingPunct="0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(2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),  2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(1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kumimoji="0" lang="en-US" altLang="ko-KR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☞ </a:t>
            </a:r>
            <a:r>
              <a:rPr kumimoji="0" lang="ko-KR" altLang="en-US" sz="2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본당별</a:t>
            </a: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순회 </a:t>
            </a:r>
            <a:endParaRPr kumimoji="0" lang="en-US" altLang="ko-KR" sz="20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3951519" y="2302682"/>
            <a:ext cx="5055481" cy="6840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단원들의 영성 함양</a:t>
            </a:r>
            <a:endParaRPr kumimoji="0" lang="en-US" altLang="ko-KR" sz="20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회</a:t>
            </a:r>
            <a:endParaRPr kumimoji="0" lang="ko-KR" altLang="en-US" sz="20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3951519" y="3000156"/>
            <a:ext cx="5055481" cy="6840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노년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시니어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단원의 </a:t>
            </a: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활동</a:t>
            </a:r>
            <a:endParaRPr kumimoji="0" lang="en-US" altLang="ko-KR" sz="20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65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세 이상 단원 ☞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지구별 </a:t>
            </a: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순회 </a:t>
            </a:r>
            <a:endParaRPr kumimoji="0" lang="en-US" altLang="ko-KR" sz="20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3951519" y="3710396"/>
            <a:ext cx="5055481" cy="684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영성교육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실무교육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관리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회 </a:t>
            </a:r>
            <a:endParaRPr kumimoji="0" lang="en-US" altLang="ko-KR" sz="20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3951519" y="4413848"/>
            <a:ext cx="5055481" cy="814837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개월 이내의 예비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신입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단원 </a:t>
            </a:r>
            <a:r>
              <a:rPr kumimoji="0" lang="ko-KR" altLang="en-US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기초소양</a:t>
            </a:r>
            <a:endParaRPr kumimoji="0" lang="en-US" altLang="ko-KR" sz="20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조직</a:t>
            </a:r>
            <a:r>
              <a:rPr kumimoji="0" lang="en-US" altLang="ko-KR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r>
              <a:rPr kumimoji="0" lang="en-US" altLang="ko-KR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정신</a:t>
            </a:r>
            <a:r>
              <a:rPr kumimoji="0" lang="en-US" altLang="ko-KR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r>
              <a:rPr kumimoji="0" lang="en-US" altLang="ko-KR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주회합</a:t>
            </a:r>
            <a:r>
              <a:rPr kumimoji="0" lang="en-US" altLang="ko-KR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</a:t>
            </a:r>
            <a:r>
              <a:rPr kumimoji="0" lang="en-US" altLang="ko-KR" sz="2000" b="1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기도   </a:t>
            </a:r>
            <a:endParaRPr kumimoji="0" lang="en-US" altLang="ko-KR" sz="2000" b="1" kern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3951519" y="5229200"/>
            <a:ext cx="5055481" cy="67345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단장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부단장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서기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회계 역할 및 임무 </a:t>
            </a:r>
          </a:p>
        </p:txBody>
      </p:sp>
      <p:sp>
        <p:nvSpPr>
          <p:cNvPr id="89" name="모서리가 둥근 직사각형 88"/>
          <p:cNvSpPr/>
          <p:nvPr/>
        </p:nvSpPr>
        <p:spPr>
          <a:xfrm>
            <a:off x="3951519" y="5957888"/>
            <a:ext cx="5055481" cy="818916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  <a:alpha val="28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관리</a:t>
            </a:r>
            <a:r>
              <a:rPr kumimoji="0" lang="en-US" altLang="ko-KR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000" b="1" kern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지침서 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2000" b="1" kern="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kumimoji="0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교본</a:t>
            </a:r>
            <a:r>
              <a:rPr kumimoji="0" lang="en-US" altLang="ko-KR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33324" indent="-133324" eaLnBrk="0" fontAlgn="ctr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000" b="1" kern="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쁘레시디움</a:t>
            </a:r>
            <a:r>
              <a:rPr kumimoji="0" lang="ko-KR" altLang="en-US" sz="2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주회합</a:t>
            </a: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교본 </a:t>
            </a:r>
            <a:r>
              <a:rPr kumimoji="0" lang="ko-KR" altLang="en-US" sz="2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연구시</a:t>
            </a:r>
            <a:r>
              <a:rPr kumimoji="0" lang="ko-KR" altLang="en-US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0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647263" y="2317922"/>
            <a:ext cx="2232248" cy="68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0" fontAlgn="auto" hangingPunct="0">
              <a:spcBef>
                <a:spcPts val="10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단원소양교육</a:t>
            </a:r>
            <a:endParaRPr kumimoji="0"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auto" hangingPunct="0">
              <a:spcBef>
                <a:spcPts val="10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침묵말씀피정</a:t>
            </a:r>
            <a:endParaRPr kumimoji="0" lang="ko-KR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102"/>
          <p:cNvSpPr>
            <a:spLocks noChangeArrowheads="1"/>
          </p:cNvSpPr>
          <p:nvPr/>
        </p:nvSpPr>
        <p:spPr bwMode="auto">
          <a:xfrm>
            <a:off x="1647263" y="3000156"/>
            <a:ext cx="2232248" cy="68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노년단원교육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69"/>
          <p:cNvSpPr>
            <a:spLocks noChangeArrowheads="1"/>
          </p:cNvSpPr>
          <p:nvPr/>
        </p:nvSpPr>
        <p:spPr bwMode="auto">
          <a:xfrm>
            <a:off x="1647263" y="4449968"/>
            <a:ext cx="2232248" cy="7787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예비단원</a:t>
            </a:r>
            <a:endParaRPr kumimoji="0"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소양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ectangle 105"/>
          <p:cNvSpPr>
            <a:spLocks noChangeArrowheads="1"/>
          </p:cNvSpPr>
          <p:nvPr/>
        </p:nvSpPr>
        <p:spPr bwMode="auto">
          <a:xfrm>
            <a:off x="1647263" y="5229644"/>
            <a:ext cx="2232248" cy="6734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직책교육</a:t>
            </a:r>
          </a:p>
        </p:txBody>
      </p:sp>
      <p:sp>
        <p:nvSpPr>
          <p:cNvPr id="44" name="Rectangle 105"/>
          <p:cNvSpPr>
            <a:spLocks noChangeArrowheads="1"/>
          </p:cNvSpPr>
          <p:nvPr/>
        </p:nvSpPr>
        <p:spPr bwMode="auto">
          <a:xfrm>
            <a:off x="1647263" y="5976839"/>
            <a:ext cx="2232248" cy="8189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</a:t>
            </a:r>
            <a:r>
              <a:rPr kumimoji="0"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kumimoji="0"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운영지침</a:t>
            </a:r>
            <a:endParaRPr kumimoji="0"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교본공부</a:t>
            </a:r>
          </a:p>
        </p:txBody>
      </p:sp>
      <p:sp>
        <p:nvSpPr>
          <p:cNvPr id="21" name="AutoShape 89"/>
          <p:cNvSpPr>
            <a:spLocks noChangeArrowheads="1"/>
          </p:cNvSpPr>
          <p:nvPr/>
        </p:nvSpPr>
        <p:spPr bwMode="gray">
          <a:xfrm>
            <a:off x="150016" y="5987384"/>
            <a:ext cx="1426971" cy="808371"/>
          </a:xfrm>
          <a:prstGeom prst="homePlate">
            <a:avLst>
              <a:gd name="adj" fmla="val 11463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2996" indent="-272996" algn="ctr" eaLnBrk="0" fontAlgn="auto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200" b="1" dirty="0" err="1" smtClean="0">
                <a:solidFill>
                  <a:schemeClr val="bg1"/>
                </a:solidFill>
              </a:rPr>
              <a:t>쁘레시</a:t>
            </a:r>
            <a:endParaRPr kumimoji="0" lang="en-US" altLang="ko-KR" sz="2200" b="1" dirty="0" smtClean="0">
              <a:solidFill>
                <a:schemeClr val="bg1"/>
              </a:solidFill>
            </a:endParaRPr>
          </a:p>
          <a:p>
            <a:pPr marL="272996" indent="-272996" algn="ctr" eaLnBrk="0" fontAlgn="auto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200" b="1" dirty="0" err="1" smtClean="0">
                <a:solidFill>
                  <a:schemeClr val="bg1"/>
                </a:solidFill>
              </a:rPr>
              <a:t>디움</a:t>
            </a:r>
            <a:endParaRPr kumimoji="0" lang="ko-KR" alt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2" grpId="0" animBg="1"/>
      <p:bldP spid="87" grpId="0" animBg="1"/>
      <p:bldP spid="50" grpId="0" animBg="1"/>
      <p:bldP spid="56" grpId="0" animBg="1"/>
      <p:bldP spid="64" grpId="0" animBg="1"/>
      <p:bldP spid="65" grpId="0" animBg="1"/>
      <p:bldP spid="66" grpId="0" animBg="1"/>
      <p:bldP spid="85" grpId="0" animBg="1"/>
      <p:bldP spid="86" grpId="0" animBg="1"/>
      <p:bldP spid="89" grpId="0" animBg="1"/>
      <p:bldP spid="80" grpId="0" animBg="1"/>
      <p:bldP spid="73" grpId="0" animBg="1"/>
      <p:bldP spid="58" grpId="0" animBg="1"/>
      <p:bldP spid="76" grpId="0" animBg="1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06512" y="1076856"/>
            <a:ext cx="564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출석부 작성 및 출석사항 보고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출석으로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인정되는 경우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상급평의회가 지시한 </a:t>
            </a:r>
            <a:r>
              <a:rPr kumimoji="0" lang="ko-KR" altLang="en-US" sz="22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공식적인 업무수행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상급평의회의 지시에 따라 다른 평의회나 </a:t>
            </a:r>
            <a:r>
              <a:rPr kumimoji="0" lang="ko-KR" altLang="en-US" sz="22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쁘레시디움의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순방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③ </a:t>
            </a:r>
            <a:r>
              <a:rPr kumimoji="0" lang="ko-KR" altLang="en-US" sz="22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레지오가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주관한 제반 교육이나 피정 등의 참석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2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2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단장에게 사전보고 필수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무고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無故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결석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개인적인 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사정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개인적 경조사 포함</a:t>
            </a:r>
            <a:r>
              <a:rPr kumimoji="0" lang="en-US" altLang="ko-KR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 의한 불참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33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18480" y="1076856"/>
            <a:ext cx="6217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출석부 작성 및 출석사항 보고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180012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출석률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계산 예시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지각과 조퇴는 출석으로 계산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2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유고와 장기유고는 출석률 계산에서 </a:t>
            </a:r>
            <a:r>
              <a:rPr kumimoji="0" lang="ko-KR" altLang="en-US" sz="22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제외</a:t>
            </a:r>
            <a:endParaRPr kumimoji="0" lang="ko-KR" altLang="en-US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55576" y="3501008"/>
            <a:ext cx="6480720" cy="30931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1)  10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중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출석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1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유고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1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무고 </a:t>
            </a:r>
          </a:p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[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표기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/ / / / / / / ◎ ◯]       </a:t>
            </a:r>
          </a:p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[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계산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 8/9 = 88.9 = 88%(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소수점 이하 버림</a:t>
            </a:r>
            <a:r>
              <a:rPr kumimoji="0" lang="en-US" altLang="ko-KR" sz="20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)]</a:t>
            </a:r>
          </a:p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2)  10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중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출석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1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유고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1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장기유고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1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</a:t>
            </a:r>
            <a:r>
              <a:rPr kumimoji="0" lang="ko-KR" altLang="en-US" sz="20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순방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1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무고</a:t>
            </a:r>
          </a:p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[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표기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/ / / / / ◎ 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 순방 ◯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]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endParaRPr kumimoji="0" lang="en-US" altLang="ko-KR" sz="20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[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계산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7/8 = 87.5 = 87%(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소수점 이하 버림</a:t>
            </a:r>
            <a:r>
              <a:rPr kumimoji="0" lang="en-US" altLang="ko-KR" sz="20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)]</a:t>
            </a:r>
            <a:endParaRPr kumimoji="0" lang="en-US" altLang="ko-KR" sz="20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0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  <a:endParaRPr lang="ko-KR" altLang="en-US" sz="2800" b="1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4238"/>
            <a:ext cx="86764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시작기도 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도착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입구에서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소리 없이 “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시작기도”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를 바친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후 착석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 중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도착 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“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시작기도”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를 바친 다음 </a:t>
            </a:r>
            <a:r>
              <a:rPr lang="ko-KR" altLang="en-US" sz="24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묵주기도”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 동참함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묵주기도가 모두 끝난 후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도착 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rgbClr val="33CC33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33CC33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시작기도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를 바친 후에 자리에 앉음</a:t>
            </a:r>
            <a:r>
              <a:rPr lang="en-US" altLang="ko-KR" sz="2400" b="1" dirty="0">
                <a:solidFill>
                  <a:srgbClr val="33CC33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까떼나를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바친 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후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도착 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“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시작기도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 제외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와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까떼나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까지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바침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94544" y="105273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지각 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 기도</a:t>
            </a:r>
            <a:endParaRPr kumimoji="0" lang="ko-KR" altLang="en-US" sz="32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1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부단자의 역할</a:t>
            </a:r>
            <a:endParaRPr lang="ko-KR" altLang="en-US" sz="2800" b="1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16539"/>
            <a:ext cx="8676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회합 시작 전에 먼저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단장의 허락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을 얻어야 하며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단장의 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개회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선언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과“시작기도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함께 실시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혼자서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까떼나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마침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기도”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를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조용히 바친 후 퇴장함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94544" y="1124744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조퇴 단원의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기도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96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문서 기록 및 관리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단원 기록카드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 보존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입단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선서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퇴단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전출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간부직책의 임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면 등의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변동사항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정확히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기록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설립인가신청서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기록표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연혁표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: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연혁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년도별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내역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단원변동 현황 등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출석부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30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부단장의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문서 기록 및 관리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전입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출입 신청서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5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보존 후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연차적 폐기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간부임명신청서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 </a:t>
            </a: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작성 후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꾸리아로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발송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후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꾸리아로부터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승인된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부를 접수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16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1609793"/>
            <a:ext cx="8208911" cy="3187359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통신교환 및 관리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각종 서류 작성 및 관리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회의록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월례보고서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11560" y="1052736"/>
            <a:ext cx="3744000" cy="648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서기의 </a:t>
            </a:r>
            <a:r>
              <a:rPr kumimoji="0" lang="ko-KR" altLang="en-US" sz="3200" b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역할 </a:t>
            </a:r>
            <a:endParaRPr kumimoji="0" lang="en-US" altLang="ko-KR" sz="3200" b="1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3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간부의 역할 교본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퀴즈 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서기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 bwMode="auto">
          <a:xfrm>
            <a:off x="500063" y="1214438"/>
            <a:ext cx="8286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월간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마리애지는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공문이다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(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특기사항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활동사례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작성시 활동 대상자의 성명은 기록해도 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(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내용이 동일한 문서는 부수에 관계없이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건으로 취급한다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(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회의록 낭독 후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 수정사항 여부를 확인한 다음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은 반드시 회의록에 서명한다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발신 및 수신 등의 모든 공문에는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   )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표장과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 서명이 있어야 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6.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순방시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방문자는 방문보고서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부를 작성하여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 제출해야 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939098" y="1214438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972358" y="2060848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7608211" y="2588654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O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712782" y="3103414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709239" y="3964994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벡실리움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7065717" y="3109764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737951" y="3964994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7368437" y="4797152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8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 수행 자기진단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9933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91763"/>
              </p:ext>
            </p:extLst>
          </p:nvPr>
        </p:nvGraphicFramePr>
        <p:xfrm>
          <a:off x="179388" y="1052511"/>
          <a:ext cx="8785225" cy="5616848"/>
        </p:xfrm>
        <a:graphic>
          <a:graphicData uri="http://schemas.openxmlformats.org/drawingml/2006/table">
            <a:tbl>
              <a:tblPr/>
              <a:tblGrid>
                <a:gridCol w="360362"/>
                <a:gridCol w="5976938"/>
                <a:gridCol w="1223962"/>
                <a:gridCol w="1223963"/>
              </a:tblGrid>
              <a:tr h="274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서기의 역할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현재 수행수준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미래 기대수준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52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회의록을 깨끗하게 잘 기록하고 있으며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낭독 후 단장의 서명을 반드시 받는다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꾸리아에서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요구하는 각종 자료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교육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성월별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활동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단원현황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등을 잘 기재하고 관리하고 있으며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즉시 제출하고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꾸리아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평의회의 문서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수발신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방법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문서종류 및 건수 산정 등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에 대하여 잘 알고 있으며 잘 수행하고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사업보고서의 각 활동 내용별로 활동원칙과 대상 및 회수 산정 방법에 대해 정확히 알고 있으며 스스로 작성할 수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사업보고서 작성을 위해 월별로 활동내용 현황에 대해 별도로 집계하여 정리하여 사업보고서 작성시 활용하고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예비단원이 선서 후 행동단원으로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입단시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단원기록카드를 빠짐없이 기재 및 보관하고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쁘레시디움의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각종 문서 종류 및 보존연한에 대해 정확히 알고 있으며 잘 관리하고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8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매월 평의회에 제출하는 월례보고서의 기재할 내용에 대해 잘 알고 있으며 누락 없이 제출하고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단장과 함께 차기 간부의 역할을 수행 할 단원을 사전에 적극적으로 물색하여 일부 임무를 단장의 위임 지시를 받아 잘 지도를 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2508" marR="32508" marT="8988" marB="8988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9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43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회의록 작성 및 관리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작성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간단 명료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정자 기록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연필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수성펜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사용 금지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낭독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주회합의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차수 선포 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명확하고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또렷한 발음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수정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수정사항 파악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수정사항 확인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),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수정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서기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),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서명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06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 역할 및 자세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229600" cy="326670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직분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은총의 열매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표징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봉사자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안내자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심행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일치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솔선수범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지도사제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 절대 순명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긴밀한 협조 관계 유지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11560" y="980728"/>
            <a:ext cx="4042990" cy="64807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200" b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간부의  </a:t>
            </a:r>
            <a:r>
              <a:rPr kumimoji="0" lang="ko-KR" altLang="en-US" sz="3200" b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역할</a:t>
            </a:r>
            <a:endParaRPr kumimoji="0" lang="en-US" altLang="ko-KR" sz="3200" b="1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1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통신 교환 및 관리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04313" y="-110281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공문 구분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수신 및 발신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발신 공문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04116" y="1810450"/>
            <a:ext cx="8352927" cy="4858910"/>
          </a:xfrm>
          <a:prstGeom prst="roundRect">
            <a:avLst>
              <a:gd name="adj" fmla="val 2237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공문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발신공문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수신공문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발신 공문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벡실리움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표장과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단장 서명 필수  </a:t>
            </a: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②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작성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 승인 후  상급평의회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제출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보관</a:t>
            </a:r>
            <a:endParaRPr kumimoji="0" lang="ko-KR" altLang="en-US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③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단장 공석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부단장 이름으로 서명 및 발송</a:t>
            </a: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</a:rPr>
              <a:t>④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단장 유고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 이름으로 부단장이 대리 서명 및 발송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공문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벡실리움의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표장</a:t>
            </a:r>
            <a:r>
              <a:rPr kumimoji="0"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있는 공식적 제반 양식 사용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공문이 아닌 경우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내용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미기재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제반 양식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교본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</a:p>
          <a:p>
            <a:pPr marL="273050" indent="-273050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활동수첩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마리애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월보 </a:t>
            </a:r>
          </a:p>
        </p:txBody>
      </p:sp>
    </p:spTree>
    <p:extLst>
      <p:ext uri="{BB962C8B-B14F-4D97-AF65-F5344CB8AC3E}">
        <p14:creationId xmlns:p14="http://schemas.microsoft.com/office/powerpoint/2010/main" val="36570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문서 기록 및 관리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회의록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최초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이후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- 5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보존 후 연차적 폐기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사업보고서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월례보고서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5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보존 후 연차적 폐기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작성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맑은 고딕"/>
                <a:ea typeface="맑은 고딕"/>
              </a:rPr>
              <a:t>▶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 서명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후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▶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상급평의회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제출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1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 자체 보관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70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34504" y="1076856"/>
            <a:ext cx="5785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작성 시 유의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설립일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쁘레시디움을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설립 또는 분단하여 최초로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실시하는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일자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승인일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직속 상급 평의회에서 승인 받은 일자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③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영적지도자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주임신부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④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대리자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지도를 위임 받은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보좌신부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또는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수도자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⑤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보고일자의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기입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 받는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차상급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평의회의 월례회의 일자를 기입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2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34504" y="1076856"/>
            <a:ext cx="5785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작성 시 유의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⑤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수 계산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전차단원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전차 사업보고 시의 단원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최초 보고서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설립 당시 단원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 원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선서한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행동단원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선서 </a:t>
            </a:r>
            <a:r>
              <a:rPr kumimoji="0"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미실시한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행동단원 </a:t>
            </a:r>
          </a:p>
        </p:txBody>
      </p:sp>
    </p:spTree>
    <p:extLst>
      <p:ext uri="{BB962C8B-B14F-4D97-AF65-F5344CB8AC3E}">
        <p14:creationId xmlns:p14="http://schemas.microsoft.com/office/powerpoint/2010/main" val="318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34504" y="1076856"/>
            <a:ext cx="5785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작성 시 유의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96245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⑥ 출석률 계산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: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 기간 동안의 출석일수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 출석일수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 100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750" y="3119477"/>
            <a:ext cx="7344618" cy="27699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[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예시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] 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 동안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52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현재 단원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kumimoji="0" lang="en-US" altLang="ko-KR" sz="2000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 smtClean="0">
                <a:solidFill>
                  <a:srgbClr val="0000FF"/>
                </a:solidFill>
              </a:rPr>
              <a:t>◎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의무 출석일수 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4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 52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= 208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결석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(198/208) x 100 = 95.2% = 95 % (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소수점 이하 버림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kumimoji="0" lang="en-US" altLang="ko-KR" sz="20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◎ 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 출석일수 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6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 52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= 312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결석 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(292/312) x 100 = 93.5% = 93 % (</a:t>
            </a:r>
            <a:r>
              <a:rPr kumimoji="0" lang="ko-KR" altLang="en-US" sz="20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소숫점이하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버림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kumimoji="0" lang="en-US" altLang="ko-KR" sz="20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◎ 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전체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출석  </a:t>
            </a:r>
            <a:endParaRPr kumimoji="0" lang="en-US" altLang="ko-KR" sz="20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kumimoji="0" lang="en-US" altLang="ko-KR" sz="20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0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490/520×100 = 94 % (</a:t>
            </a:r>
            <a:r>
              <a:rPr kumimoji="0" lang="ko-KR" altLang="en-US" sz="20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소숫점이하</a:t>
            </a:r>
            <a:r>
              <a:rPr kumimoji="0" lang="ko-KR" altLang="en-US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버림</a:t>
            </a:r>
            <a:r>
              <a:rPr kumimoji="0" lang="en-US" altLang="ko-KR" sz="20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15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34504" y="1076856"/>
            <a:ext cx="5785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작성 시 유의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⑦  교육 및 피정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교육 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주관 교본 및 활동 체험 교육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 교육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피정 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자체 주관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피정은 미사 포함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주관 사순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대림특강 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피정에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포함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주관 “본당” 기입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34504" y="1076856"/>
            <a:ext cx="5785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작성 시 유의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⑧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각종 행사와 기타 활동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 사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주관 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 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</a:t>
            </a:r>
            <a:r>
              <a:rPr kumimoji="0" lang="en-US" altLang="ko-KR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endParaRPr kumimoji="0" lang="en-US" altLang="ko-KR" sz="2400" b="1" dirty="0" smtClean="0">
              <a:solidFill>
                <a:schemeClr val="accent3">
                  <a:lumMod val="5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</a:t>
            </a:r>
            <a:r>
              <a:rPr kumimoji="0" lang="ko-KR" alt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주관 야외행사</a:t>
            </a:r>
            <a:r>
              <a:rPr kumimoji="0" lang="en-US" altLang="ko-KR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친목회 등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기타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단원들의 영혼을 위한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위령미사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400" b="1" dirty="0">
              <a:solidFill>
                <a:schemeClr val="accent3">
                  <a:lumMod val="5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</a:t>
            </a:r>
            <a:r>
              <a:rPr kumimoji="0" lang="en-US" altLang="ko-KR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주관 성모의 밤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 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주관 각종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간담회</a:t>
            </a:r>
            <a:endParaRPr kumimoji="0" lang="en-US" altLang="ko-KR" sz="2400" b="1" dirty="0" smtClean="0">
              <a:solidFill>
                <a:schemeClr val="accent3">
                  <a:lumMod val="5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기타 활동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교구의 각종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참석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</a:t>
            </a:r>
            <a:r>
              <a:rPr kumimoji="0"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 </a:t>
            </a:r>
            <a:r>
              <a:rPr kumimoji="0" lang="ko-KR" altLang="en-US" sz="2400" b="1" dirty="0">
                <a:solidFill>
                  <a:schemeClr val="accent3">
                    <a:lumMod val="5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주관의 자연보호 활동 등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3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34504" y="1076856"/>
            <a:ext cx="5785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작성 시 유의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⑨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특기 사항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활동사례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◎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활동사례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다른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쁘레시디움에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귀감이 되는 활동 기재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FF"/>
                </a:solidFill>
              </a:rPr>
              <a:t>◎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작성요령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활동대상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내용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방법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결과 등을 육하원칙에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따라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요약하여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기재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(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누가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언제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어디서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무엇을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왜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어떻게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대상자의 성명 등 개인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인적사항은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밝히지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않음 </a:t>
            </a:r>
          </a:p>
        </p:txBody>
      </p:sp>
    </p:spTree>
    <p:extLst>
      <p:ext uri="{BB962C8B-B14F-4D97-AF65-F5344CB8AC3E}">
        <p14:creationId xmlns:p14="http://schemas.microsoft.com/office/powerpoint/2010/main" val="29553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서기의 역할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11561" y="1700808"/>
            <a:ext cx="8424935" cy="4824536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4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대상과 횟수의 산정 기준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특별활동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본당협조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소공동체 활동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가정성화 활동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기타사항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횟수만 기록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활동세목의 횟수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조별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단체 활동의 경우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전체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참가한 인원수를 기입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③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연도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장례미사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장지수행 </a:t>
            </a:r>
            <a:r>
              <a:rPr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lang="ko-KR" altLang="en-US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참가한 인원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을 기재</a:t>
            </a:r>
            <a:endParaRPr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④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협조단원 모집 </a:t>
            </a:r>
            <a:r>
              <a:rPr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</a:t>
            </a:r>
            <a:r>
              <a:rPr lang="ko-KR" altLang="en-US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“인원 및 횟수”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를 기재</a:t>
            </a:r>
            <a:r>
              <a:rPr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2400" b="1" dirty="0" smtClean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협조단원 돌봄은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주요활동내용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란에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돌봄 횟수 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(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000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를 기재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kumimoji="0" lang="en-US" altLang="ko-KR" sz="1000" b="1" dirty="0" smtClean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34504" y="1076856"/>
            <a:ext cx="5785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사업보고서 작성 시 유의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사항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059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회계의 역할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1897825"/>
            <a:ext cx="8208911" cy="1963223"/>
          </a:xfrm>
          <a:prstGeom prst="roundRect">
            <a:avLst>
              <a:gd name="adj" fmla="val 1718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비밀헌금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관리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 장부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작성 및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관리  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11560" y="1052736"/>
            <a:ext cx="3744000" cy="648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회계의 </a:t>
            </a:r>
            <a:r>
              <a:rPr kumimoji="0" lang="ko-KR" altLang="en-US" sz="3200" b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역할 </a:t>
            </a:r>
            <a:endParaRPr kumimoji="0" lang="en-US" altLang="ko-KR" sz="3200" b="1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2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 역할 및 자세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980728"/>
            <a:ext cx="4320480" cy="64807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200" b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간부의  자세</a:t>
            </a:r>
            <a:endParaRPr kumimoji="0" lang="en-US" altLang="ko-KR" sz="3200" b="1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51520" y="1890486"/>
            <a:ext cx="8806060" cy="463485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믿음의 자세 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(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수계생활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전례생활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성사생활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기도생활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소망의 자세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충성심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성경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공부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 정신 생활화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사랑의 실천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충실한 활동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회합에 대한 존경심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마리아 정신의 실천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투철한 사명감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공명정대한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운영 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복종 강요 금지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순명 명분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조직 이용 금지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개인 권익 목적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원만한 대인 관계 유지</a:t>
            </a:r>
          </a:p>
          <a:p>
            <a:pPr marL="273050" algn="l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도전적 및 부정적 발언 지양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분열의 원인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12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간부의 역할 교본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퀴즈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회계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 bwMode="auto">
          <a:xfrm>
            <a:off x="500063" y="1125538"/>
            <a:ext cx="828675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비밀헌금 이외에는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쁘레시디움에서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돈을 걷는 행위를 원칙적으로는 금지한다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.(  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)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회계장부는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년에 한 번씩 회계감사를 받아야 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헌금이 끝난 후 성모상 앞에 두거나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중에 비밀헌금을 계산해도 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회계가 결석한 경우에는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 주회합 전에 회계장부를 전달받아 대신 보고한다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5.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쁘레시디움의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나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행사를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수행하기 위하여 비밀헌금 이외 적은 금액을 추렴하는 행위는 예외적으로 인정된다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.(1992. Con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6864381" y="1985153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O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1667930" y="2805436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2074712" y="1449159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O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3720537" y="3333242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</a:p>
        </p:txBody>
      </p: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2555776" y="4184705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야외행사</a:t>
            </a: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067186" y="4184705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친목회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0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회계의 역할 수행 자기진단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1003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02984"/>
              </p:ext>
            </p:extLst>
          </p:nvPr>
        </p:nvGraphicFramePr>
        <p:xfrm>
          <a:off x="179388" y="1052513"/>
          <a:ext cx="8785225" cy="5688855"/>
        </p:xfrm>
        <a:graphic>
          <a:graphicData uri="http://schemas.openxmlformats.org/drawingml/2006/table">
            <a:tbl>
              <a:tblPr/>
              <a:tblGrid>
                <a:gridCol w="360362"/>
                <a:gridCol w="5903913"/>
                <a:gridCol w="1223962"/>
                <a:gridCol w="1296988"/>
              </a:tblGrid>
              <a:tr h="269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회계의 역할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현재 수행수준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미래 기대수준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543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회계장부를 정확히 기재하고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회계보고를 잘 수행하고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회계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유고시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단장이 대신 보고하는 절차를 알고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평의회시 의연금을 매월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누락없이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지출하며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평의회 회계보고를 통하여 지출된 의연금을 확인하고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보고를 잘 수행하고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평의회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순방시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회계장부를 제출하여 이상 유무를 확인 하여 서명을 받고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비밀헌금은 훈화가 끝난 후 헌금주머니를 이용하여 받고 있으며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주회합이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끝난 후 집계 및 장부에 기재하고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사업보고를 위하여 의연금 수입 및 지출 현황을 잘 정리하여 서기에게 제출하고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회계장부의 보존연한을 잘 숙지하고 있으며 관리하고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야외행사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친목회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기타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축일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선서단원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사유로 비용 충당을 위해 소액을 염출 한 경우 단장과 협의하여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지출시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별도 장부 정리 및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지출내역을 보고하고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8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회계사고에 대한 배상 책임은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간부 모두에게 있고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특히 단장과 회계는 그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차적인 책임이 있다는 것을 알고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의연금 지출방법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해체 및 분단하는 경우의 의연금 처리기준을 정확히 알고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10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단장과 함께 차기 간부의 역할을 수행 할 단원을 사전에 적극적으로 물색하여 일부 임무를 단장의 위임 지시를 받아 잘 지도를 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4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603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회계의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 헌금 보고 및 관리 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보고방법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매주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회합시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보고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맑은 고딕"/>
                <a:ea typeface="맑은 고딕"/>
              </a:rPr>
              <a:t>◎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전차 이월금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전주비밀헌금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의연금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잔액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”을 보고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</a:rPr>
              <a:t>◎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후 단장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확인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</a:rPr>
              <a:t>◎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불참시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단장이 대신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보고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90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회계의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 헌금 보고 및 관리 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463485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비밀헌금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①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형편대로 준비한 헌금을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봉헌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발전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자금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제대 비품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각종 서식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운영비 등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② 비밀헌금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주머니 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탁자 밑으로 돌려 회의 진행에 지장 없도록 함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③ 헌금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준비 못한 경우 </a:t>
            </a:r>
            <a:endParaRPr kumimoji="0"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일단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비밀헌금 주머니에 손만 넣도록 함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차주 비밀헌금에 포함하여 헌금함이 </a:t>
            </a:r>
            <a:r>
              <a:rPr kumimoji="0" lang="ko-KR" alt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바람직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함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rgbClr val="0000FF"/>
                </a:solidFill>
              </a:rPr>
              <a:t>④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회합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특히 성모상 앞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비밀헌금 계산 금지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43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회계의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 헌금 보고 및 관리 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사업보고시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수입 및 지출</a:t>
            </a: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◎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비밀헌금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사업보고 기간 내의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비밀헌금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합계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◎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이월금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이월금은 남기지 않음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◎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의연금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상급평의회에 의연한 의연금 합계</a:t>
            </a:r>
            <a:endParaRPr kumimoji="0"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2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회계의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장부 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작성 및 관리 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회계장부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작성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보관 </a:t>
            </a:r>
            <a:endParaRPr kumimoji="0"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①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기재내용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전차이월금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전주비밀헌금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의연금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잔액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②</a:t>
            </a:r>
            <a:r>
              <a:rPr kumimoji="0"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보존기한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회계장부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전표철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영구보존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③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 장부 감사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1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년에 한 번씩 실시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회계사고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책임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단장과 회계는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차적인 책임 </a:t>
            </a:r>
            <a:r>
              <a:rPr kumimoji="0"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(Se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.)</a:t>
            </a:r>
            <a:endParaRPr kumimoji="0" lang="en-US" altLang="ko-KR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40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회계의 역할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장부 </a:t>
            </a:r>
            <a:r>
              <a:rPr kumimoji="0" lang="ko-KR" altLang="en-US" sz="32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작성 및 관리 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6"/>
            <a:ext cx="8352730" cy="398678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의연금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소속 평의회에 수입 전액 의연 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해체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자금과 기물 ☞  소속 평의회 귀속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지출 불가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성당 신축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개축 또는 축하금 등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(Se.), 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교본 구입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행사비용 충당 </a:t>
            </a:r>
            <a:r>
              <a:rPr kumimoji="0"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야외행사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친목회 등 소액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추렴은</a:t>
            </a:r>
            <a:endParaRPr kumimoji="0" lang="en-US" altLang="ko-KR" sz="24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예외적 인정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(1992.Con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.)</a:t>
            </a: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400" b="1" dirty="0" smtClean="0">
                <a:solidFill>
                  <a:srgbClr val="7030A0"/>
                </a:solidFill>
                <a:latin typeface="맑은 고딕"/>
                <a:ea typeface="맑은 고딕"/>
              </a:rPr>
              <a:t>※ </a:t>
            </a:r>
            <a:r>
              <a:rPr kumimoji="0" lang="ko-KR" altLang="en-US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행사비용은 수입 및 지출</a:t>
            </a:r>
            <a:r>
              <a:rPr kumimoji="0" lang="en-US" altLang="ko-KR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잔액</a:t>
            </a:r>
            <a:r>
              <a:rPr kumimoji="0" lang="en-US" altLang="ko-KR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을 </a:t>
            </a:r>
            <a:r>
              <a:rPr kumimoji="0" lang="ko-KR" altLang="en-US" sz="24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쁘레시디움에</a:t>
            </a:r>
            <a:r>
              <a:rPr kumimoji="0" lang="ko-KR" altLang="en-US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4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4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</a:t>
            </a:r>
            <a:r>
              <a:rPr kumimoji="0" lang="ko-KR" altLang="en-US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행사 후 </a:t>
            </a:r>
            <a:r>
              <a:rPr kumimoji="0" lang="ko-KR" altLang="en-US" sz="24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주회합시</a:t>
            </a:r>
            <a:r>
              <a:rPr kumimoji="0" lang="ko-KR" altLang="en-US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보고를 </a:t>
            </a:r>
            <a:r>
              <a:rPr kumimoji="0" lang="en-US" altLang="ko-KR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하는 것이 좋음 </a:t>
            </a:r>
            <a:endParaRPr kumimoji="0" lang="en-US" altLang="ko-KR" sz="22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42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단원의 역할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행동단원의 역할 및 의무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84887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매주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주회합에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규칙적으로 정시에 출석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으뜸 의무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부득이한 사정으로 불참 경우 부단장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에게 통지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묵주기도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 과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까떼나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매일 봉헌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시간의 주간 활동 의무 수행 및 활동보고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쁘레시디움에서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배당받은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수행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♣ 예비신자 인도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행동단원 모집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회두권면</a:t>
            </a:r>
            <a:endParaRPr lang="ko-KR" altLang="en-US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14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단원의 역할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행동단원의 역할 및 의무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19214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교육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 적극 참석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교본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관리 및 운영 지침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공부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비밀을 엄격히 지킴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개인성화를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위한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영성생활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실천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lang="ko-KR" altLang="en-US" sz="24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평일미사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참례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성체조배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십자가의 길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성지순례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묵주기도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성경공부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가정기도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기본기도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아침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저녁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삼종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90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일반단원의 역할 수행 자기진단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1003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37288"/>
              </p:ext>
            </p:extLst>
          </p:nvPr>
        </p:nvGraphicFramePr>
        <p:xfrm>
          <a:off x="179388" y="1052514"/>
          <a:ext cx="8785225" cy="5616845"/>
        </p:xfrm>
        <a:graphic>
          <a:graphicData uri="http://schemas.openxmlformats.org/drawingml/2006/table">
            <a:tbl>
              <a:tblPr/>
              <a:tblGrid>
                <a:gridCol w="360362"/>
                <a:gridCol w="5903913"/>
                <a:gridCol w="1223962"/>
                <a:gridCol w="1296988"/>
              </a:tblGrid>
              <a:tr h="286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일반단원의 역할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현재 수행수준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미래 기대수준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각종 교육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침묵피정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기사교육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실무교육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영성교육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단원의무교육 등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에 대해 적극적으로 참석하고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쁘레시디움으로부터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배당받은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주간활동에 대해 관심을 가지고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시간의 활동의무를 잘 수행하고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비밀헌금은 결석한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차수를 포함하여 성실히 의연하고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갑자기 결석할 경우 부단장에게 그 사유를 항상 전달하고 있으며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사전에 결석이 예고되어 있을 경우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주회합시에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사전 보고하고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행동단원 모집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협조단원 모집 및 돌봄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예비자 돌봄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쉬는교우권면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등의 활동에 적극적으로 활동하고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대 행사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아치에스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야외행사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친목회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연차총친목회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에 적극적으로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참석하고있다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협조단원이 바쳐야 하는 기도 등을 잘 숙지 및 지도하고 있으며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주기적으로 돌보고 활동 보고를 잘 수행하고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8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단원이 병환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경조사 중에 있을 때 직접 방문 및 봉사 등 진정한 관심과 따뜻한 배려를 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교본공부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관리 및 운영지침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를 지속적으로 하고 있으며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개인성화를 위하여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레지오에서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권장하는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영성생활을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잘 실천하고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10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활동내용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복음선교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교우돌봄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이웃돌봄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레지오확장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본당협조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기타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영성생활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들에 대해 잘 숙지하고 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30297" marR="30297" marT="8376" marB="83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4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380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11560" y="980728"/>
            <a:ext cx="3744000" cy="64807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3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단장의 역할</a:t>
            </a:r>
            <a:endParaRPr kumimoji="0" lang="en-US" altLang="ko-KR" sz="3200" b="1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750" y="1890485"/>
            <a:ext cx="7992690" cy="477887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의장 업무 수행</a:t>
            </a:r>
          </a:p>
          <a:p>
            <a:pPr marL="273050" algn="l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운영 및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관리</a:t>
            </a:r>
            <a:endParaRPr kumimoji="0" lang="en-US" altLang="ko-KR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182563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☞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확장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예비자 인도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쉬는 교우 </a:t>
            </a:r>
            <a:endParaRPr kumimoji="0" lang="en-US" altLang="ko-KR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182563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  <a:t>☞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단원자질 향상</a:t>
            </a:r>
            <a:r>
              <a:rPr kumimoji="0" lang="en-US" altLang="ko-KR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차기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간부양성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활동계획서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단장계획서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준비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  <a:t>☞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소식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전달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  <a:t>☞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</a:t>
            </a:r>
            <a:r>
              <a:rPr kumimoji="0" lang="ko-KR" altLang="en-US" sz="28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배당 및 지시사항 사전 점검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 </a:t>
            </a:r>
            <a:endParaRPr kumimoji="0" lang="ko-KR" altLang="en-US" sz="28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algn="l" fontAlgn="auto">
              <a:spcBef>
                <a:spcPts val="1200"/>
              </a:spcBef>
              <a:spcAft>
                <a:spcPts val="1200"/>
              </a:spcAft>
              <a:defRPr/>
            </a:pP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98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단원의 역할 </a:t>
            </a:r>
            <a:endParaRPr lang="ko-KR" altLang="en-US" sz="2800" b="1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919214"/>
            <a:ext cx="828092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◐“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뗏세라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모든 기도문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매일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봉헌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◐“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복되신 동정 성모님의 영광을 위한 기도”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매일봉헌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</a:pP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“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티 없으신 마리아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모든 은총의 중재자시여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저에게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허락된 기도와 수고와 고통을 바치오니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</a:p>
          <a:p>
            <a:pPr>
              <a:spcBef>
                <a:spcPts val="600"/>
              </a:spcBef>
            </a:pP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당신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뜻대로 쓰시옵소서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마침기도문의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“성모님께 대한 호도”</a:t>
            </a:r>
          </a:p>
          <a:p>
            <a:pPr>
              <a:spcBef>
                <a:spcPts val="600"/>
              </a:spcBef>
            </a:pP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“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티 없이 깨끗하신 마리아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endParaRPr lang="en-US" altLang="ko-KR" sz="24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600"/>
              </a:spcBef>
            </a:pP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모든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은총의 중재자시여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저희를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위하여 빌어 주소서</a:t>
            </a:r>
            <a:r>
              <a:rPr lang="en-US" altLang="ko-KR" sz="24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.”</a:t>
            </a:r>
            <a:endParaRPr lang="en-US" altLang="ko-KR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94544" y="1076856"/>
            <a:ext cx="506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협조단원의 역할 및 의무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6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단원의 역할 </a:t>
            </a:r>
            <a:endParaRPr lang="ko-KR" altLang="en-US" sz="2800" b="1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122406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뗏세라의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모든 기도문” 매일 봉헌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 포함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매일 “미사 참례 및 영성체”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◐“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교회가 인정하는 일과”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매일 봉헌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성무일도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소성무일도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성모소일과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6432" y="1076856"/>
            <a:ext cx="8234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쁘레또리움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32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아듀또리움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단원의 역할 및 의무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40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간부의 공통역할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02456" y="1076856"/>
            <a:ext cx="780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부단장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서기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회계의 공통 역할</a:t>
            </a:r>
            <a:endParaRPr kumimoji="0" lang="ko-KR" altLang="en-US" sz="32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56" y="1862529"/>
            <a:ext cx="77768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꾸리아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회합 참석 의무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교육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피정 참석 권장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예비신자 인도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행동단원 확장</a:t>
            </a:r>
            <a:r>
              <a:rPr lang="en-US" altLang="ko-KR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쉬는교우</a:t>
            </a:r>
            <a:r>
              <a:rPr lang="ko-KR" altLang="en-US" sz="24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err="1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회두권면</a:t>
            </a:r>
            <a:endParaRPr lang="ko-KR" altLang="en-US" sz="24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행사 참석 권장 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아치에스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연차총친목회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야외행사 및 친목회 계획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영성생활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권장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(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미사참례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성경봉독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성체조배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      </a:t>
            </a:r>
            <a:r>
              <a:rPr kumimoji="0"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십자가의길</a:t>
            </a:r>
            <a:r>
              <a:rPr kumimoji="0" lang="en-US" altLang="ko-KR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4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</a:t>
            </a:r>
            <a:r>
              <a:rPr kumimoji="0"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차기 간부 양성 및 지도</a:t>
            </a:r>
          </a:p>
        </p:txBody>
      </p:sp>
    </p:spTree>
    <p:extLst>
      <p:ext uri="{BB962C8B-B14F-4D97-AF65-F5344CB8AC3E}">
        <p14:creationId xmlns:p14="http://schemas.microsoft.com/office/powerpoint/2010/main" val="14457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마침기도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성모송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영광송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직사각형 8"/>
          <p:cNvSpPr>
            <a:spLocks noChangeArrowheads="1"/>
          </p:cNvSpPr>
          <p:nvPr/>
        </p:nvSpPr>
        <p:spPr bwMode="auto">
          <a:xfrm>
            <a:off x="611560" y="1196752"/>
            <a:ext cx="5585818" cy="50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kumimoji="0" lang="en-US" altLang="ko-KR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+ </a:t>
            </a:r>
            <a:r>
              <a:rPr kumimoji="0" lang="ko-KR" altLang="en-US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성부와 성자와 성령의 이름으로</a:t>
            </a:r>
            <a:r>
              <a:rPr kumimoji="0" lang="en-US" altLang="ko-KR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kumimoji="0" lang="ko-KR" altLang="en-US" sz="20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아멘</a:t>
            </a:r>
            <a:endParaRPr kumimoji="0" lang="en-US" altLang="ko-KR" sz="20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endParaRPr kumimoji="0" lang="en-US" altLang="ko-KR" sz="20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○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은총이 가득하신 마리아님 기뻐하소서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주님께서 함께 계시니 여인 중에 복되시며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태중에 아들 예수님 또한 복되시나이다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kumimoji="0" lang="en-US" altLang="ko-KR" sz="20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천주의 성모 마리아님 </a:t>
            </a:r>
            <a:endParaRPr kumimoji="0" lang="en-US" altLang="ko-KR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이제와 저희 죽을 때에 </a:t>
            </a:r>
            <a:endParaRPr kumimoji="0" lang="en-US" altLang="ko-KR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  <a:buFont typeface="한컴바탕"/>
              <a:buChar char=" "/>
            </a:pP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저희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죄인을 위하여 빌어주소서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 </a:t>
            </a:r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아멘</a:t>
            </a:r>
            <a:r>
              <a:rPr kumimoji="0" lang="en-US" altLang="ko-KR" sz="20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spcBef>
                <a:spcPts val="200"/>
              </a:spcBef>
              <a:buFont typeface="한컴바탕"/>
              <a:buChar char=" "/>
            </a:pPr>
            <a:endParaRPr kumimoji="0" lang="en-US" altLang="ko-KR" sz="2000" b="1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○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영광이 성부와 성자와 성령께</a:t>
            </a:r>
            <a:endParaRPr kumimoji="0" lang="en-US" altLang="ko-KR" sz="20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</a:pPr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● 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처음과 같이 이제와 영원히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아멘</a:t>
            </a:r>
            <a:endParaRPr kumimoji="0" lang="en-US" altLang="ko-KR" sz="20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  <a:buFont typeface="한컴바탕"/>
              <a:buChar char=" "/>
            </a:pPr>
            <a:endParaRPr kumimoji="0" lang="en-US" altLang="ko-KR" sz="2000" b="1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  <a:buFont typeface="한컴바탕"/>
              <a:buChar char=" "/>
            </a:pPr>
            <a:r>
              <a:rPr kumimoji="0" lang="en-US" altLang="ko-KR" sz="20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+ </a:t>
            </a:r>
            <a:r>
              <a:rPr kumimoji="0" lang="ko-KR" altLang="en-US" sz="20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성부와 성자와 성령의 이름으로</a:t>
            </a:r>
            <a:r>
              <a:rPr kumimoji="0" lang="en-US" altLang="ko-KR" sz="20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kumimoji="0" lang="ko-KR" altLang="en-US" sz="2000" b="1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아멘</a:t>
            </a:r>
            <a:endParaRPr kumimoji="0" lang="en-US" altLang="ko-KR" sz="2000" b="1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spcBef>
                <a:spcPts val="200"/>
              </a:spcBef>
              <a:buFont typeface="한컴바탕"/>
              <a:buChar char=" "/>
            </a:pPr>
            <a:endParaRPr kumimoji="0" lang="en-US" altLang="ko-KR" sz="20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468170" y="1922210"/>
            <a:ext cx="2577378" cy="4525189"/>
            <a:chOff x="6468170" y="1922210"/>
            <a:chExt cx="2577378" cy="452518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419" y="1922210"/>
              <a:ext cx="2138654" cy="4014356"/>
            </a:xfrm>
            <a:prstGeom prst="rect">
              <a:avLst/>
            </a:prstGeom>
          </p:spPr>
        </p:pic>
        <p:pic>
          <p:nvPicPr>
            <p:cNvPr id="7" name="Picture 2" descr="D:\Co교육\그림\regio라틴로고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798" y="5936566"/>
              <a:ext cx="1775759" cy="5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Co교육\그림\redros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170" y="6009981"/>
              <a:ext cx="364002" cy="36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Co교육\그림\redros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546" y="5952831"/>
              <a:ext cx="364002" cy="36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D:\Co교육\그림\벡실리움2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419" y="4474112"/>
              <a:ext cx="476250" cy="1323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80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간부의 역할 교본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퀴즈 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단장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 bwMode="auto">
          <a:xfrm>
            <a:off x="500063" y="1214438"/>
            <a:ext cx="8393112" cy="545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1.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쁘레시디움의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구성인원은 지역의 특정 계층이나 특정 집단에 한정된 단원들로 구성할 수 있다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(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2. </a:t>
            </a:r>
            <a:r>
              <a:rPr kumimoji="0" lang="ko-KR" alt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간부 </a:t>
            </a:r>
            <a:r>
              <a:rPr kumimoji="0" lang="ko-KR" alt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선정시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고려되어야 할 사항은 </a:t>
            </a:r>
            <a:r>
              <a:rPr kumimoji="0" lang="ko-KR" alt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)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을 잘 이해하는 사람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상급평의회에 대한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)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정신이 투철한 사람이다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3. </a:t>
            </a:r>
            <a:r>
              <a:rPr kumimoji="0" lang="ko-KR" alt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분류는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      ), (               ), (               ),</a:t>
            </a:r>
            <a:b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         ),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본당협조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기타 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영성생활</a:t>
            </a: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등이 있다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기도나 그 밖의 신심행위로 주간 활동의 의무를 채우지 못하며 활동의 일부로도 인정하지 않는다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.(    )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우연한 기회에 수행한 활동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 주회합에 보고할 수 있으며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쁘레시디움이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인정하면 정상적인 </a:t>
            </a:r>
            <a:r>
              <a:rPr kumimoji="0"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활동이 된다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pPr marL="273050" indent="-273050">
              <a:spcBef>
                <a:spcPts val="1200"/>
              </a:spcBef>
              <a:spcAft>
                <a:spcPts val="600"/>
              </a:spcAft>
            </a:pP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6. 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회계가 결석한 경우에는 </a:t>
            </a:r>
            <a:r>
              <a:rPr kumimoji="0" lang="en-US" altLang="ko-KR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       )</a:t>
            </a: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 주회합 전에 회계장부를 전달받아 대신 보고한다</a:t>
            </a:r>
            <a:r>
              <a:rPr kumimoji="0"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899420" y="1532284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X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4007811" y="4341354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O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9" name="직사각형 28"/>
          <p:cNvSpPr>
            <a:spLocks noChangeArrowheads="1"/>
          </p:cNvSpPr>
          <p:nvPr/>
        </p:nvSpPr>
        <p:spPr bwMode="auto">
          <a:xfrm>
            <a:off x="3995178" y="4881793"/>
            <a:ext cx="129597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자유활동</a:t>
            </a: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744287" y="5709506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단장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7307446" y="2060848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정신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946334" y="2348880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</a:t>
            </a: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6310551" y="2349638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순명</a:t>
            </a:r>
            <a:r>
              <a:rPr kumimoji="0" lang="en-US" altLang="ko-KR" sz="20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3563130" y="3189226"/>
            <a:ext cx="122413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복음선교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5182173" y="3189226"/>
            <a:ext cx="122413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교우돌봄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6824966" y="3189226"/>
            <a:ext cx="122413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이웃돌봄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947850" y="3489891"/>
            <a:ext cx="165618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0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확장</a:t>
            </a:r>
            <a:endParaRPr kumimoji="0" lang="ko-KR" altLang="en-US" sz="20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44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9" grpId="0"/>
      <p:bldP spid="14" grpId="0"/>
      <p:bldP spid="15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쁘레시디움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단장의 역할 수행 자기진단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85302"/>
              </p:ext>
            </p:extLst>
          </p:nvPr>
        </p:nvGraphicFramePr>
        <p:xfrm>
          <a:off x="179388" y="1125538"/>
          <a:ext cx="8784977" cy="5543825"/>
        </p:xfrm>
        <a:graphic>
          <a:graphicData uri="http://schemas.openxmlformats.org/drawingml/2006/table">
            <a:tbl>
              <a:tblPr/>
              <a:tblGrid>
                <a:gridCol w="321273"/>
                <a:gridCol w="6015431"/>
                <a:gridCol w="1224136"/>
                <a:gridCol w="1224137"/>
              </a:tblGrid>
              <a:tr h="259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단장의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역할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현재 수행수준</a:t>
                      </a:r>
                      <a:endParaRPr lang="ko-KR" altLang="en-US" sz="1400" dirty="0">
                        <a:solidFill>
                          <a:srgbClr val="7030A0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미래 기대수준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1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활동에 대해 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솔선수범 및 </a:t>
                      </a:r>
                      <a:r>
                        <a:rPr lang="ko-KR" altLang="en-US" sz="1400" dirty="0" err="1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쁘레시디움의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규율을 잘 지키고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단장계획서를 매주 사전에 준비하여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주회합을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진행하고 조별 또는 단원 특성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개인별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달란트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을 고려하여 적절한 활동 배당을 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단원들의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출석 의무를 독려하고 있으며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부단장으로부터 결석 단원의 결석사유 등을 확인하고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주회합시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공지한다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각종 교육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침묵피정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기사교육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실무교육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err="1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영성교육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단원의무교육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등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에 대해 부단장으로부터 단원별로 참가 현황을 파악하고 있으며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적극 참여를 권장한다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간부 양성을 위하여 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간부와 함께 차기 후보자를 물색하여 주의 깊게 살펴보며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결원에 대비하고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상급평의회의 공지사항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지시사항에 대해 정확하게 단원들에게 전달을 하고 참여를 하도록 독려한다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예비단원에 대해 교본공부를 활동배당하고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부단장에게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기본 소양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수첩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교본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/</a:t>
                      </a:r>
                      <a:r>
                        <a:rPr lang="ko-KR" altLang="en-US" sz="1400" dirty="0" err="1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까떼나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배부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활동 등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에 대한 도제식 교육을 지시한다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8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지속적으로 교본공부를 통해 간부로서 자질을 갖추기 위해 노력하고 있다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</a:t>
                      </a:r>
                      <a:endParaRPr 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훈화를 사전에 숙지하여 핵심에 대해 잘 전달한다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10</a:t>
                      </a:r>
                      <a:endParaRPr 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주회합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진행순서를 잘 이해하고 있으며 원칙에 의거하여 변칙 없이 잘 진행한다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11</a:t>
                      </a:r>
                      <a:endParaRPr 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레지오의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대 행사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아치에스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야외행사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친목회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400" dirty="0" err="1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연차총친목회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에 단원들의 적극적인 참석을 권장하고 독려한다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① ② ③ ④ ⑤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25277" marR="25277" marT="6988" marB="69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73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072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11159</TotalTime>
  <Words>7133</Words>
  <Application>Microsoft Office PowerPoint</Application>
  <PresentationFormat>화면 슬라이드 쇼(4:3)</PresentationFormat>
  <Paragraphs>1168</Paragraphs>
  <Slides>73</Slides>
  <Notes>69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73</vt:i4>
      </vt:variant>
      <vt:variant>
        <vt:lpstr>재구성한 쇼</vt:lpstr>
      </vt:variant>
      <vt:variant>
        <vt:i4>8</vt:i4>
      </vt:variant>
    </vt:vector>
  </HeadingPairs>
  <TitlesOfParts>
    <vt:vector size="82" baseType="lpstr">
      <vt:lpstr>Office 테마</vt:lpstr>
      <vt:lpstr>쁘레시디움 간부 직책교육 </vt:lpstr>
      <vt:lpstr>시작기도 </vt:lpstr>
      <vt:lpstr>PowerPoint 프레젠테이션</vt:lpstr>
      <vt:lpstr>레지오의 교육</vt:lpstr>
      <vt:lpstr>쁘레시디움 간부 역할 및 자세</vt:lpstr>
      <vt:lpstr>쁘레시디움 간부 역할 및 자세</vt:lpstr>
      <vt:lpstr>쁘레시디움 단장의 역할</vt:lpstr>
      <vt:lpstr>쁘레시디움 간부의 역할 교본 퀴즈 (단장)</vt:lpstr>
      <vt:lpstr>쁘레시디움 단장의 역할 수행 자기진단</vt:lpstr>
      <vt:lpstr>쁘레시디움 단장의 역할</vt:lpstr>
      <vt:lpstr>쁘레시디움 단장의 역할</vt:lpstr>
      <vt:lpstr>쁘레시디움 단장의 역할</vt:lpstr>
      <vt:lpstr>쁘레시디움 단장의 역할</vt:lpstr>
      <vt:lpstr>쁘레시디움 단장의 역할</vt:lpstr>
      <vt:lpstr>쁘레시디움 단장의 역할</vt:lpstr>
      <vt:lpstr>쁘레시디움 단장의 역할</vt:lpstr>
      <vt:lpstr>쁘레시디움 단장의 역할</vt:lpstr>
      <vt:lpstr>쁘레시디움 활동</vt:lpstr>
      <vt:lpstr>레지오의 활동</vt:lpstr>
      <vt:lpstr>레지오의 활동</vt:lpstr>
      <vt:lpstr>레지오의 활동</vt:lpstr>
      <vt:lpstr>레지오의 활동</vt:lpstr>
      <vt:lpstr>레지오의 활동</vt:lpstr>
      <vt:lpstr>레지오의 활동</vt:lpstr>
      <vt:lpstr>쁘레시디움 단장의 역할</vt:lpstr>
      <vt:lpstr>쁘레시디움 단장의 역할</vt:lpstr>
      <vt:lpstr>쁘레시디움 단장의 역할</vt:lpstr>
      <vt:lpstr>쁘레시디움 단장의 역할</vt:lpstr>
      <vt:lpstr>쁘레시디움 단장의 역할 </vt:lpstr>
      <vt:lpstr>쁘레시디움 부단장의 역할 </vt:lpstr>
      <vt:lpstr>쁘레시디움 간부의 역할 교본 퀴즈 (부단장)</vt:lpstr>
      <vt:lpstr>쁘레시디움 부단장의 역할 수행 자기진단</vt:lpstr>
      <vt:lpstr>쁘레시디움 부단장의 역할</vt:lpstr>
      <vt:lpstr>쁘레시디움 부단장의 역할</vt:lpstr>
      <vt:lpstr>쁘레시디움 부단장의 역할</vt:lpstr>
      <vt:lpstr>쁘레시디움 부단장의 역할</vt:lpstr>
      <vt:lpstr>쁘레시디움 부단장의 역할</vt:lpstr>
      <vt:lpstr>쁘레시디움 부단장의 역할</vt:lpstr>
      <vt:lpstr>쁘레시디움 부단장의 역할</vt:lpstr>
      <vt:lpstr>쁘레시디움 부단장의 역할</vt:lpstr>
      <vt:lpstr>쁘레시디움 부단장의 역할</vt:lpstr>
      <vt:lpstr>쁘레시디움 부단장의 역할</vt:lpstr>
      <vt:lpstr>쁘레시디움 부단자의 역할</vt:lpstr>
      <vt:lpstr>쁘레시디움 부단장의 역할</vt:lpstr>
      <vt:lpstr>쁘레시디움 부단장의 역할</vt:lpstr>
      <vt:lpstr>쁘레시디움 서기의 역할 </vt:lpstr>
      <vt:lpstr>쁘레시디움 간부의 역할 교본 퀴즈 (서기)</vt:lpstr>
      <vt:lpstr>쁘레시디움 서기의 역할 수행 자기진단</vt:lpstr>
      <vt:lpstr>쁘레시디움 서기의 역할</vt:lpstr>
      <vt:lpstr>쁘레시디움 서기의 역할</vt:lpstr>
      <vt:lpstr>쁘레시디움 서기의 역할</vt:lpstr>
      <vt:lpstr>쁘레시디움 서기의 역할</vt:lpstr>
      <vt:lpstr>쁘레시디움 서기의 역할</vt:lpstr>
      <vt:lpstr>쁘레시디움 서기의 역할</vt:lpstr>
      <vt:lpstr>쁘레시디움 서기의 역할</vt:lpstr>
      <vt:lpstr>쁘레시디움 서기의 역할</vt:lpstr>
      <vt:lpstr>쁘레시디움 서기의 역할</vt:lpstr>
      <vt:lpstr>쁘레시디움 서기의 역할</vt:lpstr>
      <vt:lpstr>쁘레시디움 회계의 역할 </vt:lpstr>
      <vt:lpstr>쁘레시디움 간부의 역할 교본 퀴즈(회계)</vt:lpstr>
      <vt:lpstr>쁘레시디움 회계의 역할 수행 자기진단</vt:lpstr>
      <vt:lpstr>쁘레시디움 회계의 역할</vt:lpstr>
      <vt:lpstr>쁘레시디움 회계의 역할</vt:lpstr>
      <vt:lpstr>쁘레시디움 회계의 역할</vt:lpstr>
      <vt:lpstr>쁘레시디움 회계의 역할</vt:lpstr>
      <vt:lpstr>쁘레시디움 회계의 역할</vt:lpstr>
      <vt:lpstr>쁘레시디움 단원의 역할 </vt:lpstr>
      <vt:lpstr>쁘레시디움 단원의 역할 </vt:lpstr>
      <vt:lpstr>쁘레시디움 일반단원의 역할 수행 자기진단</vt:lpstr>
      <vt:lpstr>쁘레시디움 단원의 역할 </vt:lpstr>
      <vt:lpstr>쁘레시디움 단원의 역할 </vt:lpstr>
      <vt:lpstr>쁘레시디움 간부의 공통역할 </vt:lpstr>
      <vt:lpstr>마침기도 (성모송,영광송) </vt:lpstr>
      <vt:lpstr>평의회운영 및 관리</vt:lpstr>
      <vt:lpstr>마음다지기</vt:lpstr>
      <vt:lpstr>레지오운영지침</vt:lpstr>
      <vt:lpstr>교본퀴즈</vt:lpstr>
      <vt:lpstr>주회합</vt:lpstr>
      <vt:lpstr>레지오의 현실</vt:lpstr>
      <vt:lpstr>간부의역할</vt:lpstr>
      <vt:lpstr>용잠</vt:lpstr>
    </vt:vector>
  </TitlesOfParts>
  <Company>DoosanHeavy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김문생(Moonseang Kim) 차장 두산중공업</dc:creator>
  <cp:lastModifiedBy>정용화</cp:lastModifiedBy>
  <cp:revision>1836</cp:revision>
  <cp:lastPrinted>2015-04-23T06:35:29Z</cp:lastPrinted>
  <dcterms:created xsi:type="dcterms:W3CDTF">2014-11-07T07:44:16Z</dcterms:created>
  <dcterms:modified xsi:type="dcterms:W3CDTF">2019-07-25T12:53:30Z</dcterms:modified>
</cp:coreProperties>
</file>