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38" r:id="rId2"/>
    <p:sldId id="705" r:id="rId3"/>
    <p:sldId id="754" r:id="rId4"/>
    <p:sldId id="758" r:id="rId5"/>
    <p:sldId id="759" r:id="rId6"/>
    <p:sldId id="732" r:id="rId7"/>
    <p:sldId id="739" r:id="rId8"/>
    <p:sldId id="740" r:id="rId9"/>
    <p:sldId id="757" r:id="rId10"/>
    <p:sldId id="742" r:id="rId11"/>
    <p:sldId id="744" r:id="rId12"/>
    <p:sldId id="747" r:id="rId13"/>
    <p:sldId id="745" r:id="rId14"/>
    <p:sldId id="746" r:id="rId15"/>
    <p:sldId id="748" r:id="rId16"/>
    <p:sldId id="751" r:id="rId17"/>
    <p:sldId id="750" r:id="rId18"/>
    <p:sldId id="752" r:id="rId19"/>
    <p:sldId id="753" r:id="rId20"/>
    <p:sldId id="756" r:id="rId21"/>
    <p:sldId id="737" r:id="rId22"/>
    <p:sldId id="760" r:id="rId23"/>
    <p:sldId id="761" r:id="rId24"/>
  </p:sldIdLst>
  <p:sldSz cx="9144000" cy="6858000" type="screen4x3"/>
  <p:notesSz cx="6735763" cy="9866313"/>
  <p:custShowLst>
    <p:custShow name="평의회운영 및 관리" id="0">
      <p:sldLst/>
    </p:custShow>
    <p:custShow name="마음다지기" id="1">
      <p:sldLst>
        <p:sld r:id="rId3"/>
      </p:sldLst>
    </p:custShow>
    <p:custShow name="레지오운영지침" id="2">
      <p:sldLst/>
    </p:custShow>
    <p:custShow name="교본퀴즈" id="3">
      <p:sldLst/>
    </p:custShow>
    <p:custShow name="주회합" id="4">
      <p:sldLst/>
    </p:custShow>
    <p:custShow name="레지오의 현실" id="5">
      <p:sldLst/>
    </p:custShow>
    <p:custShow name="간부의역할" id="6">
      <p:sldLst/>
    </p:custShow>
    <p:custShow name="용잠" id="7">
      <p:sldLst>
        <p:sld r:id="rId3"/>
        <p:sld r:id="rId7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990033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 autoAdjust="0"/>
    <p:restoredTop sz="99819" autoAdjust="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878"/>
    </p:cViewPr>
  </p:sorterViewPr>
  <p:notesViewPr>
    <p:cSldViewPr>
      <p:cViewPr>
        <p:scale>
          <a:sx n="100" d="100"/>
          <a:sy n="100" d="100"/>
        </p:scale>
        <p:origin x="-1848" y="200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06EAB4C-8CCF-4856-A47C-C1453D6D0DC8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97DB85-D59A-400B-A7D7-D87005660E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59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0113" y="739775"/>
            <a:ext cx="4935537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52CB-569C-4C6F-BB1D-0492225271E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dirty="0" err="1" smtClean="0"/>
              <a:t>레지오는</a:t>
            </a:r>
            <a:r>
              <a:rPr lang="ko-KR" altLang="en-US" dirty="0" smtClean="0"/>
              <a:t> 기도로서 믿음의 삶을 활동으로 평신도 </a:t>
            </a:r>
            <a:r>
              <a:rPr lang="ko-KR" altLang="en-US" dirty="0" err="1" smtClean="0"/>
              <a:t>사도직의</a:t>
            </a:r>
            <a:r>
              <a:rPr lang="ko-KR" altLang="en-US" dirty="0" smtClean="0"/>
              <a:t> 봉사에 참여하도록 주님께 사명을 부여 받은 성모님의 군대입니다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또 한가지 이러한 사명을 </a:t>
            </a:r>
            <a:r>
              <a:rPr lang="ko-KR" altLang="en-US" dirty="0" err="1" smtClean="0"/>
              <a:t>부여받을</a:t>
            </a:r>
            <a:r>
              <a:rPr lang="ko-KR" altLang="en-US" dirty="0" smtClean="0"/>
              <a:t> 성모님의 군인을 양성하는 특별한 추가적인 사명을 받은 예수님의 제자입니다</a:t>
            </a:r>
            <a:r>
              <a:rPr lang="en-US" altLang="ko-KR" dirty="0" smtClean="0"/>
              <a:t>.  </a:t>
            </a:r>
          </a:p>
          <a:p>
            <a:r>
              <a:rPr lang="ko-KR" altLang="en-US" dirty="0" err="1" smtClean="0"/>
              <a:t>레지오의</a:t>
            </a:r>
            <a:r>
              <a:rPr lang="ko-KR" altLang="en-US" dirty="0" smtClean="0"/>
              <a:t> 지금의 상황은 군인을 무장시키고 양성하는데 집중해야 할 것입니다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그래서 기도하고 활동하는 방법을 교육을 통해서 시도해보자는 것입니다</a:t>
            </a:r>
            <a:r>
              <a:rPr lang="en-US" altLang="ko-KR" dirty="0" smtClean="0"/>
              <a:t>.  </a:t>
            </a:r>
          </a:p>
          <a:p>
            <a:r>
              <a:rPr lang="ko-KR" altLang="en-US" dirty="0" smtClean="0"/>
              <a:t>그저 앉아서 젊은 </a:t>
            </a:r>
            <a:r>
              <a:rPr lang="ko-KR" altLang="en-US" dirty="0" err="1" smtClean="0"/>
              <a:t>레지오</a:t>
            </a:r>
            <a:r>
              <a:rPr lang="ko-KR" altLang="en-US" dirty="0" smtClean="0"/>
              <a:t> 단원들이 오지 않는다고 불평하는 것보다는 비록 나이 들었지만 뒷짐지지 말고</a:t>
            </a:r>
            <a:endParaRPr lang="en-US" altLang="ko-KR" dirty="0" smtClean="0"/>
          </a:p>
          <a:p>
            <a:r>
              <a:rPr lang="ko-KR" altLang="en-US" dirty="0" smtClean="0"/>
              <a:t>우리 스스로가 힘든지도 모르면서 열정을 다했던 우리의 즐거웠던 젊은 시절을 생각하면서 기쁘게 솔선수범해서 행동해야 할 때입니다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우리의 생각을 </a:t>
            </a:r>
            <a:r>
              <a:rPr lang="ko-KR" altLang="en-US" dirty="0" err="1" smtClean="0"/>
              <a:t>아죠르나멘토</a:t>
            </a:r>
            <a:r>
              <a:rPr lang="ko-KR" altLang="en-US" dirty="0" smtClean="0"/>
              <a:t> 할 중요한 기로에 있다는 것을 기억하시면서 한번 교육방향에 대해 생각해 보았으면 좋겠습니다</a:t>
            </a:r>
            <a:r>
              <a:rPr lang="en-US" altLang="ko-KR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781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FEAE1-0127-43A6-AABF-378269F9766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C4B76-0C75-4E9E-877D-CC9DBE62389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751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8C4B76-0C75-4E9E-877D-CC9DBE62389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138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60C593-5F30-4F86-9A9D-3DF193B5CA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  <p:sp>
        <p:nvSpPr>
          <p:cNvPr id="1914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63E05-91A7-4CD0-879E-7C81A04295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마스터"/>
          <p:cNvPicPr>
            <a:picLocks noChangeAspect="1" noChangeArrowheads="1"/>
          </p:cNvPicPr>
          <p:nvPr userDrawn="1"/>
        </p:nvPicPr>
        <p:blipFill>
          <a:blip r:embed="rId2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가정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B396-40D5-401E-86B7-93305D0DCCF0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014E1-0C4D-4638-AA45-7440EE7FF7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775DB-A7D7-4D3D-94FE-E13C2ACE0A69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55C8-35AE-44C9-83D5-BA10A742503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B97C-8E62-4211-81B8-422A3F15B61C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24B6-5EFA-4E25-A0BF-472C050258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CA1E-7DF5-4877-B093-617161B840ED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3BE8-7C8C-41E1-B322-94C1F46F83E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551F-02A1-4D23-B5B7-B1DA63C1E25F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B42A-A4EE-46AD-AB89-36680C98D3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4D1D2-7630-4769-9189-BA78149ADE69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DD17-388C-49E4-9552-78787E14E0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36D7D-701E-4FF4-B9D9-7FD4DED44BD4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2BA9F-6018-4239-9EA8-E9A751A0E9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2026D-9AEA-4BBE-A7C8-743D1EFAD429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274B-A591-43BB-8CA9-74276614159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96F4-EE01-448C-BDBC-0314D2F68700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164C5-2883-4203-8B0C-1548916429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4DF29-798D-45C6-90FE-8E7791BF5340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7588C-2763-4F97-AD6B-356FF0CBF1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0544-BA7B-496E-8C4A-875975A648AB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E0B8-EF79-4BD9-9203-A8A8806884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마스터"/>
          <p:cNvPicPr>
            <a:picLocks noChangeAspect="1" noChangeArrowheads="1"/>
          </p:cNvPicPr>
          <p:nvPr userDrawn="1"/>
        </p:nvPicPr>
        <p:blipFill>
          <a:blip r:embed="rId13" cstate="print"/>
          <a:srcRect b="74144"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805EC15-E954-47AC-B0EA-767D9C61003F}" type="datetimeFigureOut">
              <a:rPr lang="ko-KR" altLang="en-US"/>
              <a:pPr>
                <a:defRPr/>
              </a:pPr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3041D4-9B41-4599-B3C7-6DE2707E7CE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2" name="Picture 7" descr="가정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3" y="0"/>
            <a:ext cx="111283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Co교육\대문\원본\예수의편지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4994" y="2958237"/>
            <a:ext cx="5082639" cy="1615044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</a:t>
            </a:r>
            <a:r>
              <a:rPr lang="ko-KR" alt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방향 </a:t>
            </a:r>
            <a:endParaRPr lang="ko-KR" alt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99704" y="5969784"/>
            <a:ext cx="5195454" cy="88821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마산 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치명자의 </a:t>
            </a:r>
            <a:r>
              <a:rPr lang="ko-KR" altLang="en-US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모후</a:t>
            </a:r>
            <a:r>
              <a:rPr lang="ko-KR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97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496944" cy="468052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심화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마산교구장님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 사목자의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사목방향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방향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기본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성모신심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순명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겸손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인내심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지혜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용기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희생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        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복음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  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레지오단원의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평신도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사도직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1)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의무교육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3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간부 역할 및 자세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관리 및 운영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   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관리 및 운영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공통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활동에 임하는 자세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공통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즐겁고 기쁜 마음으로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하기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공통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2)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의무교육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실무</a:t>
            </a:r>
            <a:r>
              <a:rPr kumimoji="0" lang="en-US" altLang="ko-KR" sz="36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110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문제점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선배단원의 잘못된 점만 답습함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정신과 목적에 대한 잘못된 인식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예비단원의 자발적 공부 미흡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 내용의 난해 및 분량이 많음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부단장의 역할 인식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및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지도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미흡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도제제도 부재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844824"/>
            <a:ext cx="8208912" cy="432048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교육방향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예비단원의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본질 이해 및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삶에 대한 동기부여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초기부터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정신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목적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조직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활동에 </a:t>
            </a:r>
            <a:endParaRPr kumimoji="0" lang="en-US" altLang="ko-KR" sz="2800" b="1" dirty="0" smtClean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대한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올바른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인식 제고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단원으로서 삶에 대한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자긍심 고취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95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10445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교육방법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자체 교육일정 수립 후 교육 실시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레지아에서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교육자료 제공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필요시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교육위원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본당의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교육인원 한계로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평의회별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또는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지구별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통합하여 교육 실시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Ⅲ.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45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정신 및 목적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단원으로서 삶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조직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활동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 자세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주회합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진행순서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준수사항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- 5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대행사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기도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Ⅲ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예비단원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기초교육 개설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8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82453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문제점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기피 현상이 갈수록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심화 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책임감 회피</a:t>
            </a:r>
            <a:r>
              <a:rPr kumimoji="0" lang="en-US" altLang="ko-KR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현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간부들의 잘못된 본보기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간부시키면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탈단한다고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협박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퇴단은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있어도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탈단이란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것은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교본에 없음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간부직이 힘들다고 온몸으로 표현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☞ 후배단원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“아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간부하면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죽는구나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!”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               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난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절대 간부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안할꺼야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!”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6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360040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교육방향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역할 수행에 대한 자신감 향상 및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전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 간부화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 간부 양성을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위함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역할 수행에 대한 인식 전환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52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3528392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교육방법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토론 및 사례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위주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평의회별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자체 교육프로그램 수립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레지아에서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교육자료 제공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필요시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교육위원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338437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직책별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서류 작성 가이드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간부의 역할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수행 진단 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간부직책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수행사례 공유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및 평의회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운영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Ⅳ.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직책 교육 활성화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3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o교육\그림\downloadfile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581224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3635896" y="1484784"/>
            <a:ext cx="5020157" cy="3893708"/>
          </a:xfrm>
          <a:prstGeom prst="roundRect">
            <a:avLst>
              <a:gd name="adj" fmla="val 110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세상에서</a:t>
            </a:r>
            <a:endParaRPr kumimoji="0" lang="en-US" altLang="ko-KR" sz="4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가장 위대한 것은 </a:t>
            </a:r>
            <a:endParaRPr kumimoji="0" lang="en-US" altLang="ko-KR" sz="4800" b="1" dirty="0" smtClean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믿음을</a:t>
            </a:r>
            <a:r>
              <a:rPr kumimoji="0" lang="ko-KR" altLang="en-US" sz="4800" b="1" dirty="0" smtClean="0">
                <a:solidFill>
                  <a:srgbClr val="FFFF0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가지고 </a:t>
            </a:r>
            <a:endParaRPr kumimoji="0" lang="en-US" altLang="ko-KR" sz="4800" b="1" dirty="0" smtClean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사랑한다는 것</a:t>
            </a:r>
            <a:r>
              <a:rPr kumimoji="0" lang="en-US" altLang="ko-K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</a:t>
            </a:r>
            <a:endParaRPr kumimoji="0" lang="en-US" altLang="ko-KR" sz="4800" b="1" dirty="0" smtClean="0">
              <a:solidFill>
                <a:srgbClr val="FFFF0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1027" name="Picture 3" descr="D:\Co교육\그림\20190221_122018_HDR~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88840"/>
            <a:ext cx="31560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68052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마리애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관리 및 운영지침서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쁘레시디움의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모든 단원이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3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회 이상 정독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교본연구 강화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교본연구를 생략하지 않기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모든 단원이 배당 받은 내용을 연구하기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일반단원의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간부직책교육에 참석 유도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차기 간부 예정 단원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Ⅴ.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쁘레시디움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자체 교육 강화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8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467544" y="1052736"/>
            <a:ext cx="8208912" cy="108012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noAutofit/>
          </a:bodyPr>
          <a:lstStyle/>
          <a:p>
            <a:pPr marL="273050" lvl="0" indent="-273050"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토론합시다</a:t>
            </a:r>
            <a:endParaRPr kumimoji="0" lang="en-US" altLang="ko-KR" sz="3600" b="1" dirty="0" smtClean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67544" y="2261475"/>
            <a:ext cx="8208912" cy="4335877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0850" indent="-450850" algn="ctr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하브루타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탈무드를 공부하는 방법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♣</a:t>
            </a:r>
          </a:p>
          <a:p>
            <a:pPr marL="450850" indent="-450850" algn="ctr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ko-KR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0850" indent="-4508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나이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계급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성별에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관계없이 두 명이 짝을 지어 서로 논쟁을 통해 진리를 찾는 것을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의미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0850" indent="-4508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토론을 통해 다양한 시각과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견해를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알게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됨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0850" indent="-4508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하나의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주제에 대해 찬성과 반대 의견을 동시에 경험하게 되고 새로운 아이디어를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만듬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79512" y="116632"/>
            <a:ext cx="2416304" cy="24163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2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교육\그림\wp060403_8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6186"/>
            <a:ext cx="806489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755576" y="1988840"/>
            <a:ext cx="5256584" cy="4032448"/>
          </a:xfrm>
          <a:prstGeom prst="roundRect">
            <a:avLst>
              <a:gd name="adj" fmla="val 110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자기가 하는 일이</a:t>
            </a:r>
            <a:endParaRPr kumimoji="0" lang="en-US" altLang="ko-KR" sz="4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무엇인지 모른 채 </a:t>
            </a:r>
            <a:endParaRPr kumimoji="0" lang="en-US" altLang="ko-KR" sz="48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막연히 하는 사람</a:t>
            </a:r>
            <a:r>
              <a:rPr kumimoji="0" lang="en-US" altLang="ko-KR" sz="4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457200" indent="-457200" algn="ctr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kumimoji="0" lang="ko-KR" alt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그들은 불행하다</a:t>
            </a:r>
            <a:endParaRPr kumimoji="0" lang="en-US" altLang="ko-KR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8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교육\대문\원본\rosary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65480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51415" y="1528331"/>
            <a:ext cx="84969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레지오는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기도로서 믿음의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삶을 살고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활동으로 평신도 </a:t>
            </a:r>
            <a:r>
              <a:rPr lang="ko-KR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사도직의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봉사에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참여하는 성모님의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군대입니다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endParaRPr lang="en-US" altLang="ko-K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또한 성모님의 군대를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양성하는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특별한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사명을 받은 예수님의 제자입니다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</a:p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지금이 성모님의 군대를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무장시키고 </a:t>
            </a: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육성하는데 </a:t>
            </a:r>
            <a:r>
              <a:rPr lang="ko-KR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집중해야 할 </a:t>
            </a:r>
            <a:r>
              <a:rPr lang="ko-KR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때입니다</a:t>
            </a:r>
            <a:r>
              <a:rPr lang="en-US" altLang="ko-K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. </a:t>
            </a:r>
            <a:endParaRPr lang="ko-KR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63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5850"/>
            <a:ext cx="8298629" cy="5439494"/>
          </a:xfrm>
          <a:prstGeom prst="rect">
            <a:avLst/>
          </a:prstGeom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11560" y="1844824"/>
            <a:ext cx="7992888" cy="409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Ⅰ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 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선교교육</a:t>
            </a:r>
            <a:endParaRPr kumimoji="0" lang="en-US" altLang="ko-KR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Ⅱ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레지오단원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 의무교육</a:t>
            </a:r>
            <a:endParaRPr kumimoji="0" lang="en-US" altLang="ko-KR" sz="4400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Ⅲ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예비단원 기초교육 개설</a:t>
            </a:r>
            <a:endParaRPr kumimoji="0" lang="en-US" altLang="ko-KR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Ⅳ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간부직책교육 활성화</a:t>
            </a:r>
            <a:endParaRPr kumimoji="0" lang="en-US" altLang="ko-KR" sz="4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  <a:cs typeface="한컴바탕" pitchFamily="18" charset="2"/>
              </a:rPr>
              <a:t>Ⅴ</a:t>
            </a:r>
            <a:r>
              <a:rPr kumimoji="0" lang="en-US" altLang="ko-KR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. </a:t>
            </a:r>
            <a:r>
              <a:rPr kumimoji="0" lang="ko-KR" altLang="en-US" sz="4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쁘레시디움</a:t>
            </a:r>
            <a:r>
              <a:rPr kumimoji="0" lang="ko-KR" alt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  <a:cs typeface="한컴바탕" pitchFamily="18" charset="2"/>
              </a:rPr>
              <a:t> 자체교육강화</a:t>
            </a:r>
            <a:endParaRPr kumimoji="0" lang="ko-KR" alt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목각파임B" panose="02030600000101010101" pitchFamily="18" charset="-127"/>
              <a:ea typeface="HY목각파임B" panose="02030600000101010101" pitchFamily="18" charset="-127"/>
              <a:cs typeface="한컴바탕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38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1:1:1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활동 현황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95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1000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40872"/>
              </p:ext>
            </p:extLst>
          </p:nvPr>
        </p:nvGraphicFramePr>
        <p:xfrm>
          <a:off x="466728" y="1419024"/>
          <a:ext cx="8209728" cy="2425065"/>
        </p:xfrm>
        <a:graphic>
          <a:graphicData uri="http://schemas.openxmlformats.org/drawingml/2006/table">
            <a:tbl>
              <a:tblPr/>
              <a:tblGrid>
                <a:gridCol w="1523455"/>
                <a:gridCol w="2221777"/>
                <a:gridCol w="2232248"/>
                <a:gridCol w="223224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교리반인도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2,920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2,721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2,496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2,280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07408"/>
              </p:ext>
            </p:extLst>
          </p:nvPr>
        </p:nvGraphicFramePr>
        <p:xfrm>
          <a:off x="466728" y="4100279"/>
          <a:ext cx="8209729" cy="2425065"/>
        </p:xfrm>
        <a:graphic>
          <a:graphicData uri="http://schemas.openxmlformats.org/drawingml/2006/table">
            <a:tbl>
              <a:tblPr/>
              <a:tblGrid>
                <a:gridCol w="1523455"/>
                <a:gridCol w="2228758"/>
                <a:gridCol w="2228758"/>
                <a:gridCol w="222875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냉담교우회두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2,867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2,313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2,171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2,137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1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"/>
            <a:ext cx="8229600" cy="56197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ko-K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ko-KR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레지오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1:1:1 </a:t>
            </a:r>
            <a:r>
              <a:rPr lang="ko-KR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활동 현황</a:t>
            </a:r>
            <a:endParaRPr lang="ko-KR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952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imgs.naver.net/imgs/nblog/sp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2490790"/>
            <a:ext cx="10001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68211"/>
              </p:ext>
            </p:extLst>
          </p:nvPr>
        </p:nvGraphicFramePr>
        <p:xfrm>
          <a:off x="466728" y="4149080"/>
          <a:ext cx="8209728" cy="2425065"/>
        </p:xfrm>
        <a:graphic>
          <a:graphicData uri="http://schemas.openxmlformats.org/drawingml/2006/table">
            <a:tbl>
              <a:tblPr/>
              <a:tblGrid>
                <a:gridCol w="1523454"/>
                <a:gridCol w="2228758"/>
                <a:gridCol w="2228758"/>
                <a:gridCol w="222875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행동단원모집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1,765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1,512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1,716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-2%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1,547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88%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163271"/>
              </p:ext>
            </p:extLst>
          </p:nvPr>
        </p:nvGraphicFramePr>
        <p:xfrm>
          <a:off x="466728" y="1412776"/>
          <a:ext cx="8209728" cy="2425065"/>
        </p:xfrm>
        <a:graphic>
          <a:graphicData uri="http://schemas.openxmlformats.org/drawingml/2006/table">
            <a:tbl>
              <a:tblPr/>
              <a:tblGrid>
                <a:gridCol w="1523454"/>
                <a:gridCol w="2221778"/>
                <a:gridCol w="2232248"/>
                <a:gridCol w="2232248"/>
              </a:tblGrid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활동년도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영세자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직접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달성율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증감율</a:t>
                      </a:r>
                      <a:endParaRPr lang="en-US" altLang="ko-KR" sz="2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(15</a:t>
                      </a:r>
                      <a:r>
                        <a:rPr lang="ko-KR" altLang="en-US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 대비</a:t>
                      </a:r>
                      <a:r>
                        <a:rPr lang="en-US" altLang="ko-KR" sz="2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ko-KR" alt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1,900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1,703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1,553</a:t>
                      </a:r>
                      <a:endParaRPr lang="en-US" altLang="ko-KR" sz="2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1,499</a:t>
                      </a:r>
                      <a:endParaRPr lang="en-US" altLang="ko-KR" sz="2600" b="1" i="0" u="none" strike="noStrike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79%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-21%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91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536504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단원의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역량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달란트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향상을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위한 체계적 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 프로그램으로 재검토</a:t>
            </a:r>
            <a:endParaRPr kumimoji="0" lang="en-US" altLang="ko-KR" sz="20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0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kumimoji="0" lang="ko-KR" altLang="en-US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선교활동보다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선교영성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선교사례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선교방법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선교스킬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등 구체적인 교육이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우선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endParaRPr kumimoji="0" lang="ko-KR" altLang="en-US" sz="20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달란트가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부족한 단원들의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자신감 향상</a:t>
            </a:r>
            <a:endParaRPr kumimoji="0" lang="en-US" altLang="ko-KR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I.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교육의 방향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endParaRPr kumimoji="0" lang="en-US" altLang="ko-KR" sz="3600" b="1" dirty="0">
              <a:solidFill>
                <a:srgbClr val="0000FF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3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82453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권면 및 예비자 인도 사례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발표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경험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공유 및 공감대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형성</a:t>
            </a:r>
            <a:endParaRPr kumimoji="0" lang="en-US" altLang="ko-KR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단원의 평신도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사도직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수행의 본질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새로운 </a:t>
            </a:r>
            <a:r>
              <a:rPr kumimoji="0" lang="ko-KR" altLang="en-US" sz="2800" b="1" dirty="0" err="1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목적 과 방향 제시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레지오는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교회에 봉사할 신자 양성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 err="1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단원의 삶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활동의 올바른 자세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본당의 선교 현황 소개</a:t>
            </a:r>
          </a:p>
          <a:p>
            <a:pPr marL="273050" indent="-273050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-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권면 및 예비자 인도의 문제점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I)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기사 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단계 프로그램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(2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 ☞ 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1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9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680520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냉담교우 권면 및 예비자 인도 관리</a:t>
            </a: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방법</a:t>
            </a: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직접 선교 활동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실시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문제점  및 올바른 방향의  토론 </a:t>
            </a: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과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발표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</a:t>
            </a: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/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돌봄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방법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-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직접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선교 활동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endParaRPr kumimoji="0" lang="ko-KR" altLang="en-US" sz="28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2)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기사 </a:t>
            </a: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단계 프로그램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(1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  ☞ 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2</a:t>
            </a:r>
            <a:r>
              <a:rPr kumimoji="0" lang="ko-KR" altLang="en-US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kumimoji="0" lang="en-US" altLang="ko-KR" sz="36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59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/>
        </p:nvSpPr>
        <p:spPr>
          <a:xfrm>
            <a:off x="467544" y="1916832"/>
            <a:ext cx="8208912" cy="4824536"/>
          </a:xfrm>
          <a:prstGeom prst="roundRect">
            <a:avLst>
              <a:gd name="adj" fmla="val 0"/>
            </a:avLst>
          </a:prstGeom>
          <a:noFill/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영성교육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교구장님 및 본당 신부님의 당해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사목방향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레지오의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성모신심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묵주기도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,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평신도사도직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등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- </a:t>
            </a:r>
            <a:r>
              <a:rPr kumimoji="0" lang="ko-KR" altLang="en-US" sz="2800" b="1" dirty="0" err="1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사목자와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교육내용 협의 및 확정에 적극 </a:t>
            </a:r>
            <a:r>
              <a:rPr kumimoji="0" lang="ko-KR" altLang="en-US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개입</a:t>
            </a:r>
            <a:endParaRPr kumimoji="0" lang="en-US" altLang="ko-KR" sz="2800" b="1" dirty="0" smtClean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 smtClean="0">
                <a:solidFill>
                  <a:srgbClr val="7030A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 </a:t>
            </a:r>
            <a:endParaRPr kumimoji="0" lang="ko-KR" altLang="en-US" sz="2800" b="1" dirty="0">
              <a:solidFill>
                <a:srgbClr val="7030A0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◐ </a:t>
            </a:r>
            <a:r>
              <a:rPr kumimoji="0" lang="ko-KR" altLang="en-US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실무교육</a:t>
            </a:r>
            <a:endParaRPr kumimoji="0" lang="en-US" altLang="ko-KR" sz="2800" b="1" dirty="0" smtClean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6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 err="1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관리 및 운영지침에 대한 주제별 </a:t>
            </a:r>
            <a:r>
              <a:rPr kumimoji="0" lang="ko-KR" altLang="en-US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교육 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27305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 </a:t>
            </a:r>
            <a:r>
              <a:rPr kumimoji="0"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- </a:t>
            </a:r>
            <a:r>
              <a:rPr kumimoji="0" lang="ko-KR" altLang="en-US" sz="2800" b="1" dirty="0" err="1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평의회별</a:t>
            </a:r>
            <a:r>
              <a:rPr kumimoji="0" lang="ko-KR" altLang="en-US" sz="2800" b="1" dirty="0">
                <a:solidFill>
                  <a:schemeClr val="accent3">
                    <a:lumMod val="75000"/>
                  </a:schemeClr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장기적이고 체계적인 교육계획 수립</a:t>
            </a:r>
            <a:endParaRPr kumimoji="0" lang="ko-KR" altLang="en-US" sz="2800" b="1" dirty="0">
              <a:solidFill>
                <a:schemeClr val="accent3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70636" y="1128414"/>
            <a:ext cx="82089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lvl="0" indent="-27305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ko-KR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Ⅱ. </a:t>
            </a:r>
            <a:r>
              <a:rPr kumimoji="0" lang="ko-KR" altLang="en-US" sz="3600" b="1" dirty="0" err="1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레지오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kumimoji="0" lang="ko-KR" altLang="en-US" sz="3600" b="1" dirty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단원 </a:t>
            </a:r>
            <a:r>
              <a:rPr kumimoji="0" lang="ko-KR" altLang="en-US" sz="3600" b="1" dirty="0" smtClean="0">
                <a:solidFill>
                  <a:srgbClr val="0000FF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의무교육</a:t>
            </a:r>
            <a:endParaRPr kumimoji="0" lang="en-US" altLang="ko-KR" sz="3600" b="1" dirty="0">
              <a:solidFill>
                <a:schemeClr val="accent6">
                  <a:lumMod val="7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58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9830</TotalTime>
  <Words>1066</Words>
  <Application>Microsoft Office PowerPoint</Application>
  <PresentationFormat>화면 슬라이드 쇼(4:3)</PresentationFormat>
  <Paragraphs>262</Paragraphs>
  <Slides>23</Slides>
  <Notes>23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  <vt:variant>
        <vt:lpstr>재구성한 쇼</vt:lpstr>
      </vt:variant>
      <vt:variant>
        <vt:i4>8</vt:i4>
      </vt:variant>
    </vt:vector>
  </HeadingPairs>
  <TitlesOfParts>
    <vt:vector size="32" baseType="lpstr">
      <vt:lpstr>Office 테마</vt:lpstr>
      <vt:lpstr>2020년  레지오 방향 </vt:lpstr>
      <vt:lpstr>PowerPoint 프레젠테이션</vt:lpstr>
      <vt:lpstr>PowerPoint 프레젠테이션</vt:lpstr>
      <vt:lpstr>2018년 레지오 1:1:1 활동 현황</vt:lpstr>
      <vt:lpstr>2018년 레지오 1:1:1 활동 현황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평의회운영 및 관리</vt:lpstr>
      <vt:lpstr>마음다지기</vt:lpstr>
      <vt:lpstr>레지오운영지침</vt:lpstr>
      <vt:lpstr>교본퀴즈</vt:lpstr>
      <vt:lpstr>주회합</vt:lpstr>
      <vt:lpstr>레지오의 현실</vt:lpstr>
      <vt:lpstr>간부의역할</vt:lpstr>
      <vt:lpstr>용잠</vt:lpstr>
    </vt:vector>
  </TitlesOfParts>
  <Company>DoosanHeavy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김문생(Moonseang Kim) 차장 두산중공업</dc:creator>
  <cp:lastModifiedBy>정용화</cp:lastModifiedBy>
  <cp:revision>1712</cp:revision>
  <cp:lastPrinted>2015-04-23T06:35:29Z</cp:lastPrinted>
  <dcterms:created xsi:type="dcterms:W3CDTF">2014-11-07T07:44:16Z</dcterms:created>
  <dcterms:modified xsi:type="dcterms:W3CDTF">2019-07-15T03:36:43Z</dcterms:modified>
</cp:coreProperties>
</file>